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8" r:id="rId3"/>
    <p:sldId id="259" r:id="rId4"/>
    <p:sldId id="328" r:id="rId5"/>
    <p:sldId id="281" r:id="rId6"/>
    <p:sldId id="327" r:id="rId7"/>
    <p:sldId id="280" r:id="rId8"/>
    <p:sldId id="257"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64129"/>
  </p:normalViewPr>
  <p:slideViewPr>
    <p:cSldViewPr snapToGrid="0" snapToObjects="1">
      <p:cViewPr varScale="1">
        <p:scale>
          <a:sx n="39" d="100"/>
          <a:sy n="39" d="100"/>
        </p:scale>
        <p:origin x="17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eg>
</file>

<file path=ppt/media/image2.jp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62427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80376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14859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04570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768095" lvl="1" indent="-384047" defTabSz="1536153">
              <a:spcBef>
                <a:spcPts val="2800"/>
              </a:spcBef>
              <a:defRPr sz="3024"/>
            </a:pPr>
            <a:r>
              <a:rPr lang="en-US" dirty="0"/>
              <a:t>Introduction — 15 minutes — general description, motivation, who are we, </a:t>
            </a:r>
            <a:r>
              <a:rPr lang="en-US" dirty="0" err="1"/>
              <a:t>etc</a:t>
            </a:r>
            <a:r>
              <a:rPr lang="en-US" dirty="0"/>
              <a:t>…</a:t>
            </a:r>
          </a:p>
          <a:p>
            <a:pPr marL="768095" lvl="1" indent="-384047" defTabSz="1536153">
              <a:spcBef>
                <a:spcPts val="2800"/>
              </a:spcBef>
              <a:defRPr sz="3024"/>
            </a:pPr>
            <a:r>
              <a:rPr lang="en-US" dirty="0"/>
              <a:t>Scientific machine learning — what is it, what’s the point / Incorporating physics </a:t>
            </a:r>
            <a:r>
              <a:rPr lang="en-US" dirty="0" err="1"/>
              <a:t>contraints</a:t>
            </a:r>
            <a:r>
              <a:rPr lang="en-US" dirty="0"/>
              <a:t> — review, why do we do it, different ways to do it — 75 minutes</a:t>
            </a:r>
          </a:p>
          <a:p>
            <a:pPr marL="768095" lvl="1" indent="-384047" defTabSz="1536153">
              <a:spcBef>
                <a:spcPts val="2800"/>
              </a:spcBef>
              <a:defRPr sz="3024"/>
            </a:pPr>
            <a:r>
              <a:rPr lang="en-US" dirty="0"/>
              <a:t>Break — 30 minutes</a:t>
            </a:r>
          </a:p>
          <a:p>
            <a:pPr marL="768095" lvl="1" indent="-384047" defTabSz="1536153">
              <a:spcBef>
                <a:spcPts val="2800"/>
              </a:spcBef>
              <a:defRPr sz="3024"/>
            </a:pPr>
            <a:r>
              <a:rPr lang="en-US" dirty="0"/>
              <a:t>Reproducibility in ML — what are we talking about,  reproducibility, research results, what is important, </a:t>
            </a:r>
            <a:r>
              <a:rPr lang="en-US" dirty="0" err="1"/>
              <a:t>etc</a:t>
            </a:r>
            <a:r>
              <a:rPr lang="en-US" dirty="0"/>
              <a:t> — 90 minutes </a:t>
            </a:r>
          </a:p>
          <a:p>
            <a:pPr marL="768095" lvl="1" indent="-384047" defTabSz="1536153">
              <a:spcBef>
                <a:spcPts val="2800"/>
              </a:spcBef>
              <a:defRPr sz="3024"/>
            </a:pPr>
            <a:endParaRPr lang="en-US" dirty="0"/>
          </a:p>
          <a:p>
            <a:pPr marL="768095" lvl="1" indent="-384047" defTabSz="1536153">
              <a:spcBef>
                <a:spcPts val="2800"/>
              </a:spcBef>
              <a:defRPr sz="3024"/>
            </a:pPr>
            <a:r>
              <a:rPr lang="en-US" dirty="0"/>
              <a:t>pipeline — different tools  — 30 minutes</a:t>
            </a:r>
          </a:p>
          <a:p>
            <a:pPr marL="768095" lvl="1" indent="-384047" defTabSz="1536153">
              <a:spcBef>
                <a:spcPts val="2800"/>
              </a:spcBef>
              <a:defRPr sz="3024"/>
            </a:pPr>
            <a:r>
              <a:rPr lang="en-US" dirty="0"/>
              <a:t>Presenting dataset 30minutes</a:t>
            </a:r>
          </a:p>
          <a:p>
            <a:pPr marL="768095" lvl="1" indent="-384047" defTabSz="1536153">
              <a:spcBef>
                <a:spcPts val="2800"/>
              </a:spcBef>
              <a:defRPr sz="3024"/>
            </a:pPr>
            <a:r>
              <a:rPr lang="en-US" dirty="0" err="1"/>
              <a:t>Costumizing</a:t>
            </a:r>
            <a:r>
              <a:rPr lang="en-US" dirty="0"/>
              <a:t> loss functions in </a:t>
            </a:r>
            <a:r>
              <a:rPr lang="en-US" dirty="0" err="1"/>
              <a:t>Keras</a:t>
            </a:r>
            <a:r>
              <a:rPr lang="en-US" dirty="0"/>
              <a:t> — 30 minutes</a:t>
            </a:r>
          </a:p>
          <a:p>
            <a:pPr marL="768095" lvl="1" indent="-384047" defTabSz="1536153">
              <a:spcBef>
                <a:spcPts val="2800"/>
              </a:spcBef>
              <a:defRPr sz="3024"/>
            </a:pPr>
            <a:r>
              <a:rPr lang="en-US" dirty="0"/>
              <a:t>Using a established framework  — 30 minutes</a:t>
            </a:r>
          </a:p>
          <a:p>
            <a:endParaRPr lang="en-US" dirty="0"/>
          </a:p>
          <a:p>
            <a:endParaRPr lang="en-US" dirty="0"/>
          </a:p>
          <a:p>
            <a:r>
              <a:rPr lang="en-US" dirty="0"/>
              <a:t>09:00 - 09:15</a:t>
            </a:r>
            <a:br>
              <a:rPr lang="en-US" dirty="0"/>
            </a:br>
            <a:r>
              <a:rPr lang="en-US" dirty="0"/>
              <a:t>09:15 - 09:30 Virtual env set-up (MT)</a:t>
            </a:r>
            <a:br>
              <a:rPr lang="en-US" dirty="0"/>
            </a:br>
            <a:r>
              <a:rPr lang="en-US" dirty="0"/>
              <a:t>09:30 - 10:00 Intro to AEGIS + Basic Example (Notebook 1) (MT)</a:t>
            </a:r>
            <a:br>
              <a:rPr lang="en-US" dirty="0"/>
            </a:br>
            <a:r>
              <a:rPr lang="en-US" dirty="0"/>
              <a:t>10:00 - 10:30 Intro to rule based </a:t>
            </a:r>
            <a:r>
              <a:rPr lang="en-US" dirty="0" err="1"/>
              <a:t>contraints</a:t>
            </a:r>
            <a:r>
              <a:rPr lang="en-US" dirty="0"/>
              <a:t> (Notebook 3) (MT)</a:t>
            </a:r>
            <a:br>
              <a:rPr lang="en-US" dirty="0"/>
            </a:br>
            <a:r>
              <a:rPr lang="en-US" dirty="0"/>
              <a:t>10:30 - 10:45 Coffee break</a:t>
            </a:r>
            <a:br>
              <a:rPr lang="en-US" dirty="0"/>
            </a:br>
            <a:r>
              <a:rPr lang="en-US" dirty="0"/>
              <a:t>10:45 - 11:15 Reproducibility and Scientific Pipelines (MV)</a:t>
            </a:r>
            <a:br>
              <a:rPr lang="en-US" dirty="0"/>
            </a:br>
            <a:r>
              <a:rPr lang="en-US" dirty="0"/>
              <a:t>11:15 - 12:00 Reproducibility tools (Notebook 2) (MT)</a:t>
            </a:r>
            <a:br>
              <a:rPr lang="en-US" dirty="0"/>
            </a:br>
            <a:r>
              <a:rPr lang="en-US" dirty="0"/>
              <a:t>12:00 - 14:00 Lunch break</a:t>
            </a:r>
            <a:br>
              <a:rPr lang="en-US" dirty="0"/>
            </a:br>
            <a:r>
              <a:rPr lang="en-US" dirty="0"/>
              <a:t>14:00 - 14:45 Encoding physical constraints (MV)</a:t>
            </a:r>
            <a:br>
              <a:rPr lang="en-US" dirty="0"/>
            </a:br>
            <a:r>
              <a:rPr lang="en-US" dirty="0"/>
              <a:t>14:45 - 15:00 Coffee break</a:t>
            </a:r>
            <a:br>
              <a:rPr lang="en-US" dirty="0"/>
            </a:br>
            <a:r>
              <a:rPr lang="en-US" dirty="0"/>
              <a:t>15:00 - 16:00 Encoding physical constraints hands-on session (MV,MT)</a:t>
            </a:r>
            <a:br>
              <a:rPr lang="en-US" dirty="0"/>
            </a:br>
            <a:r>
              <a:rPr lang="en-US" dirty="0"/>
              <a:t>16:00 - 17:00 Free hacking / break-out rooms</a:t>
            </a:r>
          </a:p>
        </p:txBody>
      </p:sp>
    </p:spTree>
    <p:extLst>
      <p:ext uri="{BB962C8B-B14F-4D97-AF65-F5344CB8AC3E}">
        <p14:creationId xmlns:p14="http://schemas.microsoft.com/office/powerpoint/2010/main" val="8003005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6890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github.com/hanveiga/amld-2021-repML" TargetMode="Externa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hanveiga/amld-2021-repML"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white, green, black, sign&#10;&#10;Description automatically generated">
            <a:extLst>
              <a:ext uri="{FF2B5EF4-FFF2-40B4-BE49-F238E27FC236}">
                <a16:creationId xmlns:a16="http://schemas.microsoft.com/office/drawing/2014/main" id="{F1031BA1-9001-2A4E-92F2-EF2EDADF3BDC}"/>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575733" y="-323839"/>
            <a:ext cx="25983235" cy="14615572"/>
          </a:xfrm>
          <a:prstGeom prst="rect">
            <a:avLst/>
          </a:prstGeom>
        </p:spPr>
      </p:pic>
      <p:sp>
        <p:nvSpPr>
          <p:cNvPr id="152" name="AMLD"/>
          <p:cNvSpPr txBox="1">
            <a:spLocks noGrp="1"/>
          </p:cNvSpPr>
          <p:nvPr>
            <p:ph type="ctrTitle"/>
          </p:nvPr>
        </p:nvSpPr>
        <p:spPr>
          <a:xfrm>
            <a:off x="896538" y="5380338"/>
            <a:ext cx="15325594" cy="4648201"/>
          </a:xfrm>
          <a:prstGeom prst="rect">
            <a:avLst/>
          </a:prstGeom>
        </p:spPr>
        <p:txBody>
          <a:bodyPr>
            <a:normAutofit/>
          </a:bodyPr>
          <a:lstStyle/>
          <a:p>
            <a:r>
              <a:rPr lang="en-US" sz="8800" b="0" dirty="0">
                <a:solidFill>
                  <a:schemeClr val="bg1"/>
                </a:solidFill>
              </a:rPr>
              <a:t>Machine Learning in Science:</a:t>
            </a:r>
            <a:r>
              <a:rPr lang="en-US" sz="7300" b="0" dirty="0">
                <a:solidFill>
                  <a:schemeClr val="bg1"/>
                </a:solidFill>
              </a:rPr>
              <a:t> Encoding physical constraints &amp;</a:t>
            </a:r>
            <a:br>
              <a:rPr lang="en-US" sz="7300" b="0" dirty="0">
                <a:solidFill>
                  <a:schemeClr val="bg1"/>
                </a:solidFill>
              </a:rPr>
            </a:br>
            <a:r>
              <a:rPr lang="en-US" sz="7300" b="0" dirty="0">
                <a:solidFill>
                  <a:schemeClr val="bg1"/>
                </a:solidFill>
              </a:rPr>
              <a:t>good development practices</a:t>
            </a:r>
            <a:br>
              <a:rPr lang="en-US" b="0" dirty="0">
                <a:solidFill>
                  <a:schemeClr val="bg1"/>
                </a:solidFill>
              </a:rPr>
            </a:br>
            <a:endParaRPr b="0" dirty="0">
              <a:solidFill>
                <a:schemeClr val="bg1"/>
              </a:solidFill>
            </a:endParaRPr>
          </a:p>
        </p:txBody>
      </p:sp>
      <p:sp>
        <p:nvSpPr>
          <p:cNvPr id="153" name="Presentation Subtitle"/>
          <p:cNvSpPr txBox="1">
            <a:spLocks noGrp="1"/>
          </p:cNvSpPr>
          <p:nvPr>
            <p:ph type="subTitle" sz="quarter" idx="1"/>
          </p:nvPr>
        </p:nvSpPr>
        <p:spPr>
          <a:xfrm>
            <a:off x="896537" y="7974018"/>
            <a:ext cx="10211729" cy="1905001"/>
          </a:xfrm>
          <a:prstGeom prst="rect">
            <a:avLst/>
          </a:prstGeom>
        </p:spPr>
        <p:txBody>
          <a:bodyPr/>
          <a:lstStyle/>
          <a:p>
            <a:endParaRPr lang="en-US" b="0" dirty="0"/>
          </a:p>
          <a:p>
            <a:r>
              <a:rPr lang="en-US" b="0" dirty="0">
                <a:solidFill>
                  <a:schemeClr val="bg1"/>
                </a:solidFill>
              </a:rPr>
              <a:t>Workshop, AMLD 2021</a:t>
            </a:r>
          </a:p>
          <a:p>
            <a:endParaRPr b="0" dirty="0"/>
          </a:p>
        </p:txBody>
      </p:sp>
      <p:sp>
        <p:nvSpPr>
          <p:cNvPr id="10" name="Presentation Subtitle">
            <a:extLst>
              <a:ext uri="{FF2B5EF4-FFF2-40B4-BE49-F238E27FC236}">
                <a16:creationId xmlns:a16="http://schemas.microsoft.com/office/drawing/2014/main" id="{F1F0D2F3-F296-4A4C-A210-6187005A6C96}"/>
              </a:ext>
            </a:extLst>
          </p:cNvPr>
          <p:cNvSpPr txBox="1">
            <a:spLocks/>
          </p:cNvSpPr>
          <p:nvPr/>
        </p:nvSpPr>
        <p:spPr>
          <a:xfrm>
            <a:off x="896537" y="11144661"/>
            <a:ext cx="21971001" cy="1905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fontScale="85000" lnSpcReduction="20000"/>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US" dirty="0">
                <a:solidFill>
                  <a:schemeClr val="bg1"/>
                </a:solidFill>
              </a:rPr>
              <a:t>Organizers:</a:t>
            </a:r>
          </a:p>
          <a:p>
            <a:pPr hangingPunct="1"/>
            <a:r>
              <a:rPr lang="en-US" b="0" dirty="0">
                <a:solidFill>
                  <a:schemeClr val="bg1"/>
                </a:solidFill>
              </a:rPr>
              <a:t>Maria Han </a:t>
            </a:r>
            <a:r>
              <a:rPr lang="en-US" b="0" dirty="0" err="1">
                <a:solidFill>
                  <a:schemeClr val="bg1"/>
                </a:solidFill>
              </a:rPr>
              <a:t>Veiga</a:t>
            </a:r>
            <a:r>
              <a:rPr lang="en-US" b="0" dirty="0">
                <a:solidFill>
                  <a:schemeClr val="bg1"/>
                </a:solidFill>
              </a:rPr>
              <a:t> (MIDAS)</a:t>
            </a:r>
          </a:p>
          <a:p>
            <a:pPr hangingPunct="1"/>
            <a:r>
              <a:rPr lang="en-US" b="0" dirty="0">
                <a:solidFill>
                  <a:schemeClr val="bg1"/>
                </a:solidFill>
              </a:rPr>
              <a:t>Miles </a:t>
            </a:r>
            <a:r>
              <a:rPr lang="en-US" b="0" dirty="0" err="1">
                <a:solidFill>
                  <a:schemeClr val="bg1"/>
                </a:solidFill>
              </a:rPr>
              <a:t>Timpe</a:t>
            </a:r>
            <a:r>
              <a:rPr lang="en-US" b="0" dirty="0">
                <a:solidFill>
                  <a:schemeClr val="bg1"/>
                </a:solidFill>
              </a:rPr>
              <a:t> (UZH)</a:t>
            </a:r>
          </a:p>
        </p:txBody>
      </p:sp>
      <p:sp>
        <p:nvSpPr>
          <p:cNvPr id="11" name="Parallelogram 10">
            <a:extLst>
              <a:ext uri="{FF2B5EF4-FFF2-40B4-BE49-F238E27FC236}">
                <a16:creationId xmlns:a16="http://schemas.microsoft.com/office/drawing/2014/main" id="{BA62B66B-F835-0E4E-A797-5BDE69384F26}"/>
              </a:ext>
            </a:extLst>
          </p:cNvPr>
          <p:cNvSpPr/>
          <p:nvPr/>
        </p:nvSpPr>
        <p:spPr>
          <a:xfrm>
            <a:off x="13275736" y="-323839"/>
            <a:ext cx="20512841" cy="14615571"/>
          </a:xfrm>
          <a:prstGeom prst="parallelogram">
            <a:avLst/>
          </a:prstGeom>
          <a:blipFill dpi="0" rotWithShape="1">
            <a:blip r:embed="rId4">
              <a:extLst>
                <a:ext uri="{28A0092B-C50C-407E-A947-70E740481C1C}">
                  <a14:useLocalDpi xmlns:a14="http://schemas.microsoft.com/office/drawing/2010/main" val="0"/>
                </a:ext>
              </a:extLst>
            </a:blip>
            <a:srcRect/>
            <a:stretch>
              <a:fillRect l="-18781" r="1878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Slide Subtitle">
            <a:extLst>
              <a:ext uri="{FF2B5EF4-FFF2-40B4-BE49-F238E27FC236}">
                <a16:creationId xmlns:a16="http://schemas.microsoft.com/office/drawing/2014/main" id="{5C0AE59E-30C4-4880-B8C3-DF053ED055DF}"/>
              </a:ext>
            </a:extLst>
          </p:cNvPr>
          <p:cNvSpPr txBox="1">
            <a:spLocks noGrp="1"/>
          </p:cNvSpPr>
          <p:nvPr>
            <p:ph type="body" idx="21"/>
          </p:nvPr>
        </p:nvSpPr>
        <p:spPr>
          <a:xfrm>
            <a:off x="896537" y="10119210"/>
            <a:ext cx="21971000" cy="934780"/>
          </a:xfrm>
          <a:prstGeom prst="rect">
            <a:avLst/>
          </a:prstGeom>
        </p:spPr>
        <p:txBody>
          <a:bodyPr/>
          <a:lstStyle/>
          <a:p>
            <a:r>
              <a:rPr lang="en-US" b="0" dirty="0">
                <a:solidFill>
                  <a:schemeClr val="bg1"/>
                </a:solidFill>
              </a:rPr>
              <a:t>Materials at: </a:t>
            </a:r>
            <a:r>
              <a:rPr lang="en-US" b="0" dirty="0">
                <a:solidFill>
                  <a:schemeClr val="bg1"/>
                </a:solidFill>
                <a:hlinkClick r:id="rId5">
                  <a:extLst>
                    <a:ext uri="{A12FA001-AC4F-418D-AE19-62706E023703}">
                      <ahyp:hlinkClr xmlns:ahyp="http://schemas.microsoft.com/office/drawing/2018/hyperlinkcolor" val="tx"/>
                    </a:ext>
                  </a:extLst>
                </a:hlinkClick>
              </a:rPr>
              <a:t>https://github.com/hanveiga/amld-2021-repML</a:t>
            </a:r>
            <a:endParaRPr lang="en-US" b="0" dirty="0">
              <a:solidFill>
                <a:schemeClr val="bg1"/>
              </a:solidFill>
            </a:endParaRPr>
          </a:p>
          <a:p>
            <a:endParaRPr b="0"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What is this workshop about?"/>
          <p:cNvSpPr txBox="1">
            <a:spLocks noGrp="1"/>
          </p:cNvSpPr>
          <p:nvPr>
            <p:ph type="title"/>
          </p:nvPr>
        </p:nvSpPr>
        <p:spPr>
          <a:prstGeom prst="rect">
            <a:avLst/>
          </a:prstGeom>
        </p:spPr>
        <p:txBody>
          <a:bodyPr/>
          <a:lstStyle/>
          <a:p>
            <a:r>
              <a:t>What is this workshop about?</a:t>
            </a:r>
          </a:p>
        </p:txBody>
      </p:sp>
      <p:sp>
        <p:nvSpPr>
          <p:cNvPr id="160" name="Slide Subtitle"/>
          <p:cNvSpPr txBox="1">
            <a:spLocks noGrp="1"/>
          </p:cNvSpPr>
          <p:nvPr>
            <p:ph type="body" idx="21"/>
          </p:nvPr>
        </p:nvSpPr>
        <p:spPr>
          <a:prstGeom prst="rect">
            <a:avLst/>
          </a:prstGeom>
        </p:spPr>
        <p:txBody>
          <a:bodyPr/>
          <a:lstStyle/>
          <a:p>
            <a:endParaRPr/>
          </a:p>
        </p:txBody>
      </p:sp>
      <p:sp>
        <p:nvSpPr>
          <p:cNvPr id="161" name="Focus on relevant ML practices in academia / scientific context…"/>
          <p:cNvSpPr txBox="1">
            <a:spLocks noGrp="1"/>
          </p:cNvSpPr>
          <p:nvPr>
            <p:ph type="body" idx="1"/>
          </p:nvPr>
        </p:nvSpPr>
        <p:spPr>
          <a:prstGeom prst="rect">
            <a:avLst/>
          </a:prstGeom>
        </p:spPr>
        <p:txBody>
          <a:bodyPr/>
          <a:lstStyle/>
          <a:p>
            <a:pPr marL="603504" indent="-603504" defTabSz="2413955">
              <a:spcBef>
                <a:spcPts val="4400"/>
              </a:spcBef>
              <a:defRPr sz="4752"/>
            </a:pPr>
            <a:r>
              <a:t>Focus on relevant ML practices in academia / scientific context</a:t>
            </a:r>
          </a:p>
          <a:p>
            <a:pPr marL="603504" indent="-603504" defTabSz="2413955">
              <a:spcBef>
                <a:spcPts val="4400"/>
              </a:spcBef>
              <a:defRPr sz="4752"/>
            </a:pPr>
            <a:r>
              <a:t>ML is used as a tool to give us insights into problems, solve problems quicker, understanding things better</a:t>
            </a:r>
          </a:p>
          <a:p>
            <a:pPr marL="603504" indent="-603504" defTabSz="2413955">
              <a:spcBef>
                <a:spcPts val="4400"/>
              </a:spcBef>
              <a:defRPr sz="4752"/>
            </a:pPr>
            <a:r>
              <a:t>It is another tool, as numerical simulations (for example), are a tool to best understand science</a:t>
            </a:r>
          </a:p>
          <a:p>
            <a:pPr marL="603504" indent="-603504" defTabSz="2413955">
              <a:spcBef>
                <a:spcPts val="4400"/>
              </a:spcBef>
              <a:defRPr sz="4752"/>
            </a:pPr>
            <a:r>
              <a:t>As such, we need good practices and standards to use ML</a:t>
            </a:r>
          </a:p>
          <a:p>
            <a:pPr marL="603504" indent="-603504" defTabSz="2413955">
              <a:spcBef>
                <a:spcPts val="4400"/>
              </a:spcBef>
              <a:defRPr sz="4752"/>
            </a:pPr>
            <a:r>
              <a:t>Difference between ML in industry and in Science — we often have answers to the problems — we have constraints that must be fulfilled. Things which are obviously wrong — that traditional metrics do not measure.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o are we"/>
          <p:cNvSpPr txBox="1">
            <a:spLocks noGrp="1"/>
          </p:cNvSpPr>
          <p:nvPr>
            <p:ph type="title"/>
          </p:nvPr>
        </p:nvSpPr>
        <p:spPr>
          <a:prstGeom prst="rect">
            <a:avLst/>
          </a:prstGeom>
        </p:spPr>
        <p:txBody>
          <a:bodyPr/>
          <a:lstStyle/>
          <a:p>
            <a:r>
              <a:t>Who are we</a:t>
            </a:r>
          </a:p>
        </p:txBody>
      </p:sp>
      <p:sp>
        <p:nvSpPr>
          <p:cNvPr id="164" name="Slide Subtitle"/>
          <p:cNvSpPr txBox="1">
            <a:spLocks noGrp="1"/>
          </p:cNvSpPr>
          <p:nvPr>
            <p:ph type="body" idx="21"/>
          </p:nvPr>
        </p:nvSpPr>
        <p:spPr>
          <a:prstGeom prst="rect">
            <a:avLst/>
          </a:prstGeom>
        </p:spPr>
        <p:txBody>
          <a:bodyPr/>
          <a:lstStyle/>
          <a:p>
            <a:endParaRPr dirty="0"/>
          </a:p>
        </p:txBody>
      </p:sp>
      <p:sp>
        <p:nvSpPr>
          <p:cNvPr id="165" name="Slide bullet text"/>
          <p:cNvSpPr txBox="1">
            <a:spLocks noGrp="1"/>
          </p:cNvSpPr>
          <p:nvPr>
            <p:ph type="body" idx="1"/>
          </p:nvPr>
        </p:nvSpPr>
        <p:spPr>
          <a:xfrm>
            <a:off x="8392886" y="3595360"/>
            <a:ext cx="14784614" cy="8256012"/>
          </a:xfrm>
          <a:prstGeom prst="rect">
            <a:avLst/>
          </a:prstGeom>
        </p:spPr>
        <p:txBody>
          <a:bodyPr/>
          <a:lstStyle/>
          <a:p>
            <a:pPr marL="0" indent="0">
              <a:buNone/>
            </a:pPr>
            <a:r>
              <a:rPr lang="en-US" b="1" dirty="0"/>
              <a:t>Maria Han </a:t>
            </a:r>
            <a:r>
              <a:rPr lang="en-US" b="1" dirty="0" err="1"/>
              <a:t>Veiga</a:t>
            </a:r>
            <a:endParaRPr lang="en-US" b="1" dirty="0"/>
          </a:p>
          <a:p>
            <a:pPr marL="0" indent="0">
              <a:buNone/>
            </a:pPr>
            <a:r>
              <a:rPr lang="en-US" sz="3600" dirty="0"/>
              <a:t>Postdoctoral Fellow</a:t>
            </a:r>
            <a:br>
              <a:rPr lang="en-US" sz="3600" dirty="0"/>
            </a:br>
            <a:r>
              <a:rPr lang="en-US" sz="3600" dirty="0"/>
              <a:t>Michigan Institute for Data Science</a:t>
            </a:r>
            <a:br>
              <a:rPr lang="en-US" sz="3600" dirty="0"/>
            </a:br>
            <a:r>
              <a:rPr lang="en-US" sz="3600" dirty="0"/>
              <a:t>University of Michigan</a:t>
            </a:r>
          </a:p>
          <a:p>
            <a:pPr marL="0" indent="0">
              <a:buNone/>
            </a:pPr>
            <a:r>
              <a:rPr lang="en-US" sz="3600" dirty="0"/>
              <a:t>PhD, </a:t>
            </a:r>
            <a:r>
              <a:rPr lang="en-US" sz="3600" i="1" dirty="0"/>
              <a:t>Mathematics</a:t>
            </a:r>
            <a:r>
              <a:rPr lang="en-US" sz="3600" dirty="0"/>
              <a:t> (University of Zurich)</a:t>
            </a:r>
            <a:br>
              <a:rPr lang="en-US" sz="3600" dirty="0"/>
            </a:br>
            <a:r>
              <a:rPr lang="en-US" sz="3600" dirty="0"/>
              <a:t>MSc, </a:t>
            </a:r>
            <a:r>
              <a:rPr lang="en-US" sz="3600" i="1" dirty="0"/>
              <a:t>Computational Science and Engineering</a:t>
            </a:r>
            <a:r>
              <a:rPr lang="en-US" sz="3600" dirty="0"/>
              <a:t> (ETH Zurich)</a:t>
            </a:r>
            <a:br>
              <a:rPr lang="en-US" sz="3600" dirty="0"/>
            </a:br>
            <a:r>
              <a:rPr lang="en-US" sz="3600" dirty="0"/>
              <a:t>BSc, </a:t>
            </a:r>
            <a:r>
              <a:rPr lang="en-US" sz="3600" i="1" dirty="0"/>
              <a:t>Mathematics</a:t>
            </a:r>
            <a:r>
              <a:rPr lang="en-US" sz="3600" dirty="0"/>
              <a:t> (Imperial College of London)</a:t>
            </a:r>
          </a:p>
          <a:p>
            <a:pPr marL="0" indent="0">
              <a:buNone/>
            </a:pPr>
            <a:r>
              <a:rPr lang="en-US" sz="3600" dirty="0"/>
              <a:t>Specialties: Computational Science and Mathematics</a:t>
            </a:r>
          </a:p>
          <a:p>
            <a:pPr marL="0" indent="0">
              <a:buNone/>
            </a:pPr>
            <a:endParaRPr lang="en-US" sz="4000" dirty="0"/>
          </a:p>
          <a:p>
            <a:pPr marL="0" indent="0">
              <a:buNone/>
            </a:pPr>
            <a:endParaRPr sz="4000" dirty="0"/>
          </a:p>
        </p:txBody>
      </p:sp>
      <p:pic>
        <p:nvPicPr>
          <p:cNvPr id="4" name="Picture 3">
            <a:extLst>
              <a:ext uri="{FF2B5EF4-FFF2-40B4-BE49-F238E27FC236}">
                <a16:creationId xmlns:a16="http://schemas.microsoft.com/office/drawing/2014/main" id="{C96BDEAE-DC9D-1C42-A0DE-9B89616A5362}"/>
              </a:ext>
            </a:extLst>
          </p:cNvPr>
          <p:cNvPicPr>
            <a:picLocks noChangeAspect="1"/>
          </p:cNvPicPr>
          <p:nvPr/>
        </p:nvPicPr>
        <p:blipFill>
          <a:blip r:embed="rId3"/>
          <a:stretch>
            <a:fillRect/>
          </a:stretch>
        </p:blipFill>
        <p:spPr>
          <a:xfrm>
            <a:off x="2400301" y="10494859"/>
            <a:ext cx="1392341" cy="1392341"/>
          </a:xfrm>
          <a:prstGeom prst="rect">
            <a:avLst/>
          </a:prstGeom>
        </p:spPr>
      </p:pic>
      <p:pic>
        <p:nvPicPr>
          <p:cNvPr id="5" name="Picture 4">
            <a:extLst>
              <a:ext uri="{FF2B5EF4-FFF2-40B4-BE49-F238E27FC236}">
                <a16:creationId xmlns:a16="http://schemas.microsoft.com/office/drawing/2014/main" id="{574FAAD1-07AC-D946-8EEC-AC6717239293}"/>
              </a:ext>
            </a:extLst>
          </p:cNvPr>
          <p:cNvPicPr>
            <a:picLocks noChangeAspect="1"/>
          </p:cNvPicPr>
          <p:nvPr/>
        </p:nvPicPr>
        <p:blipFill>
          <a:blip r:embed="rId4"/>
          <a:stretch>
            <a:fillRect/>
          </a:stretch>
        </p:blipFill>
        <p:spPr>
          <a:xfrm>
            <a:off x="1206500" y="10625487"/>
            <a:ext cx="1084007" cy="1084007"/>
          </a:xfrm>
          <a:prstGeom prst="rect">
            <a:avLst/>
          </a:prstGeom>
        </p:spPr>
      </p:pic>
      <p:pic>
        <p:nvPicPr>
          <p:cNvPr id="6" name="Picture 5">
            <a:extLst>
              <a:ext uri="{FF2B5EF4-FFF2-40B4-BE49-F238E27FC236}">
                <a16:creationId xmlns:a16="http://schemas.microsoft.com/office/drawing/2014/main" id="{81FE1149-FA05-A540-87E7-EC078A96B46E}"/>
              </a:ext>
            </a:extLst>
          </p:cNvPr>
          <p:cNvPicPr>
            <a:picLocks noChangeAspect="1"/>
          </p:cNvPicPr>
          <p:nvPr/>
        </p:nvPicPr>
        <p:blipFill>
          <a:blip r:embed="rId5"/>
          <a:stretch>
            <a:fillRect/>
          </a:stretch>
        </p:blipFill>
        <p:spPr>
          <a:xfrm>
            <a:off x="2430707" y="11857666"/>
            <a:ext cx="1266213" cy="1281243"/>
          </a:xfrm>
          <a:prstGeom prst="rect">
            <a:avLst/>
          </a:prstGeom>
        </p:spPr>
      </p:pic>
      <p:sp>
        <p:nvSpPr>
          <p:cNvPr id="7" name="TextBox 6">
            <a:extLst>
              <a:ext uri="{FF2B5EF4-FFF2-40B4-BE49-F238E27FC236}">
                <a16:creationId xmlns:a16="http://schemas.microsoft.com/office/drawing/2014/main" id="{C4274D7B-CCA1-C541-8170-29EE5193156A}"/>
              </a:ext>
            </a:extLst>
          </p:cNvPr>
          <p:cNvSpPr txBox="1"/>
          <p:nvPr/>
        </p:nvSpPr>
        <p:spPr>
          <a:xfrm>
            <a:off x="3902436" y="10770401"/>
            <a:ext cx="306814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800" dirty="0">
                <a:solidFill>
                  <a:schemeClr val="bg2">
                    <a:lumMod val="10000"/>
                  </a:schemeClr>
                </a:solidFill>
              </a:rPr>
              <a:t>@</a:t>
            </a:r>
            <a:r>
              <a:rPr lang="en-US" sz="4800" dirty="0" err="1">
                <a:solidFill>
                  <a:schemeClr val="bg2">
                    <a:lumMod val="10000"/>
                  </a:schemeClr>
                </a:solidFill>
              </a:rPr>
              <a:t>hanveiga</a:t>
            </a:r>
            <a:endParaRPr kumimoji="0" lang="en-US" sz="48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BCD9576E-087A-2E48-A4DC-42E3ECAFC8E6}"/>
              </a:ext>
            </a:extLst>
          </p:cNvPr>
          <p:cNvSpPr txBox="1"/>
          <p:nvPr/>
        </p:nvSpPr>
        <p:spPr>
          <a:xfrm>
            <a:off x="4033064" y="12149480"/>
            <a:ext cx="615232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800" dirty="0" err="1">
                <a:solidFill>
                  <a:schemeClr val="bg2">
                    <a:lumMod val="10000"/>
                  </a:schemeClr>
                </a:solidFill>
              </a:rPr>
              <a:t>mhanveig@umich.edu</a:t>
            </a:r>
            <a:endParaRPr kumimoji="0" lang="en-US" sz="48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7B5C2EBE-DFB2-B443-88CA-022AE975B280}"/>
              </a:ext>
            </a:extLst>
          </p:cNvPr>
          <p:cNvPicPr>
            <a:picLocks noChangeAspect="1"/>
          </p:cNvPicPr>
          <p:nvPr/>
        </p:nvPicPr>
        <p:blipFill>
          <a:blip r:embed="rId6"/>
          <a:stretch>
            <a:fillRect/>
          </a:stretch>
        </p:blipFill>
        <p:spPr>
          <a:xfrm>
            <a:off x="1261887" y="3595360"/>
            <a:ext cx="5443714" cy="5524481"/>
          </a:xfrm>
          <a:prstGeom prst="rect">
            <a:avLst/>
          </a:prstGeom>
        </p:spPr>
      </p:pic>
      <p:sp>
        <p:nvSpPr>
          <p:cNvPr id="8" name="TextBox 7">
            <a:extLst>
              <a:ext uri="{FF2B5EF4-FFF2-40B4-BE49-F238E27FC236}">
                <a16:creationId xmlns:a16="http://schemas.microsoft.com/office/drawing/2014/main" id="{8C9F8610-01CA-5144-B92E-9580776C2E76}"/>
              </a:ext>
            </a:extLst>
          </p:cNvPr>
          <p:cNvSpPr txBox="1"/>
          <p:nvPr/>
        </p:nvSpPr>
        <p:spPr>
          <a:xfrm>
            <a:off x="1202002" y="9228945"/>
            <a:ext cx="4890762"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000" b="0" i="0" u="none" strike="noStrike" cap="none" spc="0" normalizeH="0" baseline="0" dirty="0">
                <a:ln>
                  <a:noFill/>
                </a:ln>
                <a:solidFill>
                  <a:schemeClr val="bg2">
                    <a:lumMod val="10000"/>
                  </a:schemeClr>
                </a:solidFill>
                <a:effectLst/>
                <a:uFillTx/>
                <a:latin typeface="+mn-lt"/>
                <a:ea typeface="+mn-ea"/>
                <a:cs typeface="+mn-cs"/>
                <a:sym typeface="Helvetica Neue"/>
              </a:rPr>
              <a:t>Me with my new car, trying to fit in the US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holding a glass of wine&#10;&#10;Description automatically generated with medium confidence">
            <a:extLst>
              <a:ext uri="{FF2B5EF4-FFF2-40B4-BE49-F238E27FC236}">
                <a16:creationId xmlns:a16="http://schemas.microsoft.com/office/drawing/2014/main" id="{16DEE170-FF22-42E7-9AD9-205765C7374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2500" t="4896" r="12500"/>
          <a:stretch/>
        </p:blipFill>
        <p:spPr>
          <a:xfrm>
            <a:off x="1206500" y="3633084"/>
            <a:ext cx="6013450" cy="5719086"/>
          </a:xfrm>
          <a:prstGeom prst="rect">
            <a:avLst/>
          </a:prstGeom>
        </p:spPr>
      </p:pic>
      <p:sp>
        <p:nvSpPr>
          <p:cNvPr id="163" name="Who are we"/>
          <p:cNvSpPr txBox="1">
            <a:spLocks noGrp="1"/>
          </p:cNvSpPr>
          <p:nvPr>
            <p:ph type="title"/>
          </p:nvPr>
        </p:nvSpPr>
        <p:spPr>
          <a:prstGeom prst="rect">
            <a:avLst/>
          </a:prstGeom>
        </p:spPr>
        <p:txBody>
          <a:bodyPr/>
          <a:lstStyle/>
          <a:p>
            <a:r>
              <a:t>Who are we</a:t>
            </a:r>
          </a:p>
        </p:txBody>
      </p:sp>
      <p:sp>
        <p:nvSpPr>
          <p:cNvPr id="164" name="Slide Subtitle"/>
          <p:cNvSpPr txBox="1">
            <a:spLocks noGrp="1"/>
          </p:cNvSpPr>
          <p:nvPr>
            <p:ph type="body" idx="21"/>
          </p:nvPr>
        </p:nvSpPr>
        <p:spPr>
          <a:prstGeom prst="rect">
            <a:avLst/>
          </a:prstGeom>
        </p:spPr>
        <p:txBody>
          <a:bodyPr/>
          <a:lstStyle/>
          <a:p>
            <a:endParaRPr dirty="0"/>
          </a:p>
        </p:txBody>
      </p:sp>
      <p:sp>
        <p:nvSpPr>
          <p:cNvPr id="165" name="Slide bullet text"/>
          <p:cNvSpPr txBox="1">
            <a:spLocks noGrp="1"/>
          </p:cNvSpPr>
          <p:nvPr>
            <p:ph type="body" idx="1"/>
          </p:nvPr>
        </p:nvSpPr>
        <p:spPr>
          <a:xfrm>
            <a:off x="8392886" y="3595356"/>
            <a:ext cx="15041880" cy="8256012"/>
          </a:xfrm>
          <a:prstGeom prst="rect">
            <a:avLst/>
          </a:prstGeom>
        </p:spPr>
        <p:txBody>
          <a:bodyPr/>
          <a:lstStyle/>
          <a:p>
            <a:pPr marL="0" indent="0">
              <a:buNone/>
            </a:pPr>
            <a:r>
              <a:rPr lang="en-US" b="1" dirty="0"/>
              <a:t>Miles </a:t>
            </a:r>
            <a:r>
              <a:rPr lang="en-US" b="1" dirty="0" err="1"/>
              <a:t>Timpe</a:t>
            </a:r>
            <a:endParaRPr lang="en-US" b="1" dirty="0"/>
          </a:p>
          <a:p>
            <a:pPr marL="0" indent="0">
              <a:buNone/>
            </a:pPr>
            <a:r>
              <a:rPr lang="en-US" sz="3600" dirty="0"/>
              <a:t>Postdoctoral Researcher</a:t>
            </a:r>
            <a:br>
              <a:rPr lang="en-US" sz="3600" dirty="0"/>
            </a:br>
            <a:r>
              <a:rPr lang="en-US" sz="3600" dirty="0"/>
              <a:t>Institute for Computational Science</a:t>
            </a:r>
            <a:br>
              <a:rPr lang="en-US" sz="3600" dirty="0"/>
            </a:br>
            <a:r>
              <a:rPr lang="en-US" sz="3600" dirty="0"/>
              <a:t>University of Zurich</a:t>
            </a:r>
          </a:p>
          <a:p>
            <a:pPr marL="0" indent="0">
              <a:buNone/>
            </a:pPr>
            <a:r>
              <a:rPr lang="en-US" sz="3600" dirty="0"/>
              <a:t>PhD, </a:t>
            </a:r>
            <a:r>
              <a:rPr lang="en-US" sz="3600" i="1" dirty="0"/>
              <a:t>Theoretical Astrophysics &amp; Cosmology </a:t>
            </a:r>
            <a:r>
              <a:rPr lang="en-US" sz="3600" dirty="0"/>
              <a:t>(University of Zurich)</a:t>
            </a:r>
            <a:br>
              <a:rPr lang="en-US" sz="3600" dirty="0"/>
            </a:br>
            <a:r>
              <a:rPr lang="en-US" sz="3600" dirty="0"/>
              <a:t>MSc, </a:t>
            </a:r>
            <a:r>
              <a:rPr lang="en-US" sz="3600" i="1" dirty="0"/>
              <a:t>Astrophysics</a:t>
            </a:r>
            <a:r>
              <a:rPr lang="en-US" sz="3600" dirty="0"/>
              <a:t> (Erasmus Mundus Joint Master Program)</a:t>
            </a:r>
            <a:br>
              <a:rPr lang="en-US" sz="3600" dirty="0"/>
            </a:br>
            <a:r>
              <a:rPr lang="en-US" sz="3600" dirty="0"/>
              <a:t>BSc, </a:t>
            </a:r>
            <a:r>
              <a:rPr lang="en-US" sz="3600" i="1" dirty="0"/>
              <a:t>Physics &amp; Astronomy </a:t>
            </a:r>
            <a:r>
              <a:rPr lang="en-US" sz="3600" dirty="0"/>
              <a:t>(University of Washington)</a:t>
            </a:r>
          </a:p>
          <a:p>
            <a:pPr marL="0" indent="0">
              <a:buNone/>
            </a:pPr>
            <a:r>
              <a:rPr lang="en-US" sz="3600" dirty="0"/>
              <a:t>Specialties: Computational Astrophysics, Rocket Stuff</a:t>
            </a:r>
          </a:p>
          <a:p>
            <a:pPr marL="0" indent="0">
              <a:buNone/>
            </a:pPr>
            <a:endParaRPr lang="en-US" sz="4000" dirty="0"/>
          </a:p>
          <a:p>
            <a:pPr marL="0" indent="0">
              <a:buNone/>
            </a:pPr>
            <a:endParaRPr sz="4000" dirty="0"/>
          </a:p>
        </p:txBody>
      </p:sp>
      <p:pic>
        <p:nvPicPr>
          <p:cNvPr id="4" name="Picture 3">
            <a:extLst>
              <a:ext uri="{FF2B5EF4-FFF2-40B4-BE49-F238E27FC236}">
                <a16:creationId xmlns:a16="http://schemas.microsoft.com/office/drawing/2014/main" id="{C96BDEAE-DC9D-1C42-A0DE-9B89616A5362}"/>
              </a:ext>
            </a:extLst>
          </p:cNvPr>
          <p:cNvPicPr>
            <a:picLocks noChangeAspect="1"/>
          </p:cNvPicPr>
          <p:nvPr/>
        </p:nvPicPr>
        <p:blipFill>
          <a:blip r:embed="rId4"/>
          <a:stretch>
            <a:fillRect/>
          </a:stretch>
        </p:blipFill>
        <p:spPr>
          <a:xfrm>
            <a:off x="2400301" y="10494859"/>
            <a:ext cx="1392341" cy="1392341"/>
          </a:xfrm>
          <a:prstGeom prst="rect">
            <a:avLst/>
          </a:prstGeom>
        </p:spPr>
      </p:pic>
      <p:pic>
        <p:nvPicPr>
          <p:cNvPr id="5" name="Picture 4">
            <a:extLst>
              <a:ext uri="{FF2B5EF4-FFF2-40B4-BE49-F238E27FC236}">
                <a16:creationId xmlns:a16="http://schemas.microsoft.com/office/drawing/2014/main" id="{574FAAD1-07AC-D946-8EEC-AC6717239293}"/>
              </a:ext>
            </a:extLst>
          </p:cNvPr>
          <p:cNvPicPr>
            <a:picLocks noChangeAspect="1"/>
          </p:cNvPicPr>
          <p:nvPr/>
        </p:nvPicPr>
        <p:blipFill>
          <a:blip r:embed="rId5"/>
          <a:stretch>
            <a:fillRect/>
          </a:stretch>
        </p:blipFill>
        <p:spPr>
          <a:xfrm>
            <a:off x="1206500" y="10625487"/>
            <a:ext cx="1084007" cy="1084007"/>
          </a:xfrm>
          <a:prstGeom prst="rect">
            <a:avLst/>
          </a:prstGeom>
        </p:spPr>
      </p:pic>
      <p:pic>
        <p:nvPicPr>
          <p:cNvPr id="6" name="Picture 5">
            <a:extLst>
              <a:ext uri="{FF2B5EF4-FFF2-40B4-BE49-F238E27FC236}">
                <a16:creationId xmlns:a16="http://schemas.microsoft.com/office/drawing/2014/main" id="{81FE1149-FA05-A540-87E7-EC078A96B46E}"/>
              </a:ext>
            </a:extLst>
          </p:cNvPr>
          <p:cNvPicPr>
            <a:picLocks noChangeAspect="1"/>
          </p:cNvPicPr>
          <p:nvPr/>
        </p:nvPicPr>
        <p:blipFill>
          <a:blip r:embed="rId6"/>
          <a:stretch>
            <a:fillRect/>
          </a:stretch>
        </p:blipFill>
        <p:spPr>
          <a:xfrm>
            <a:off x="2430707" y="11857666"/>
            <a:ext cx="1266213" cy="1281243"/>
          </a:xfrm>
          <a:prstGeom prst="rect">
            <a:avLst/>
          </a:prstGeom>
        </p:spPr>
      </p:pic>
      <p:sp>
        <p:nvSpPr>
          <p:cNvPr id="8" name="TextBox 7">
            <a:extLst>
              <a:ext uri="{FF2B5EF4-FFF2-40B4-BE49-F238E27FC236}">
                <a16:creationId xmlns:a16="http://schemas.microsoft.com/office/drawing/2014/main" id="{ED6340A5-A5A7-4101-98F9-7D5072D493E6}"/>
              </a:ext>
            </a:extLst>
          </p:cNvPr>
          <p:cNvSpPr txBox="1"/>
          <p:nvPr/>
        </p:nvSpPr>
        <p:spPr>
          <a:xfrm>
            <a:off x="4078305" y="12077659"/>
            <a:ext cx="6480941"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800" dirty="0">
                <a:solidFill>
                  <a:schemeClr val="bg2">
                    <a:lumMod val="10000"/>
                  </a:schemeClr>
                </a:solidFill>
              </a:rPr>
              <a:t>mtimpe@physik.uzh.ch</a:t>
            </a:r>
            <a:endParaRPr kumimoji="0" lang="en-US" sz="48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
        <p:nvSpPr>
          <p:cNvPr id="9" name="TextBox 8">
            <a:extLst>
              <a:ext uri="{FF2B5EF4-FFF2-40B4-BE49-F238E27FC236}">
                <a16:creationId xmlns:a16="http://schemas.microsoft.com/office/drawing/2014/main" id="{38CECB8E-9C7A-4DA3-8C09-276D639AE6AD}"/>
              </a:ext>
            </a:extLst>
          </p:cNvPr>
          <p:cNvSpPr txBox="1"/>
          <p:nvPr/>
        </p:nvSpPr>
        <p:spPr>
          <a:xfrm>
            <a:off x="4078305" y="10746862"/>
            <a:ext cx="763991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800" dirty="0">
                <a:solidFill>
                  <a:schemeClr val="bg2">
                    <a:lumMod val="10000"/>
                  </a:schemeClr>
                </a:solidFill>
              </a:rPr>
              <a:t>Too old / not cool like Maria</a:t>
            </a:r>
            <a:endParaRPr kumimoji="0" lang="en-US" sz="48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148171919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7A6DC9-B7E2-3048-9DAE-195625228BA9}"/>
              </a:ext>
            </a:extLst>
          </p:cNvPr>
          <p:cNvSpPr txBox="1">
            <a:spLocks/>
          </p:cNvSpPr>
          <p:nvPr/>
        </p:nvSpPr>
        <p:spPr>
          <a:xfrm>
            <a:off x="1144455" y="1096761"/>
            <a:ext cx="22805245" cy="2650781"/>
          </a:xfrm>
          <a:prstGeom prst="rect">
            <a:avLst/>
          </a:prstGeom>
        </p:spPr>
        <p:txBody>
          <a:bodyPr>
            <a:normAutofit fontScale="97500"/>
          </a:bodyPr>
          <a:lstStyle>
            <a:lvl1pPr algn="l" defTabSz="914377" rtl="0" eaLnBrk="1" latinLnBrk="0" hangingPunct="1">
              <a:lnSpc>
                <a:spcPct val="90000"/>
              </a:lnSpc>
              <a:spcBef>
                <a:spcPct val="0"/>
              </a:spcBef>
              <a:buNone/>
              <a:defRPr sz="4000" kern="1200">
                <a:solidFill>
                  <a:schemeClr val="bg1">
                    <a:lumMod val="50000"/>
                  </a:schemeClr>
                </a:solidFill>
                <a:latin typeface="Arial" charset="0"/>
                <a:ea typeface="Arial" charset="0"/>
                <a:cs typeface="Arial" charset="0"/>
              </a:defRPr>
            </a:lvl1pPr>
          </a:lstStyle>
          <a:p>
            <a:r>
              <a:rPr lang="en-US" sz="7199" spc="-80" dirty="0">
                <a:solidFill>
                  <a:schemeClr val="accent1">
                    <a:lumMod val="50000"/>
                  </a:schemeClr>
                </a:solidFill>
                <a:latin typeface="Museo Sans 500" panose="02000000000000000000" pitchFamily="2" charset="77"/>
              </a:rPr>
              <a:t>AI in the Space Sciences</a:t>
            </a:r>
          </a:p>
        </p:txBody>
      </p:sp>
      <p:sp>
        <p:nvSpPr>
          <p:cNvPr id="11" name="Title 1">
            <a:extLst>
              <a:ext uri="{FF2B5EF4-FFF2-40B4-BE49-F238E27FC236}">
                <a16:creationId xmlns:a16="http://schemas.microsoft.com/office/drawing/2014/main" id="{12205369-D37A-D344-AAF8-42E942EBA47B}"/>
              </a:ext>
            </a:extLst>
          </p:cNvPr>
          <p:cNvSpPr txBox="1">
            <a:spLocks/>
          </p:cNvSpPr>
          <p:nvPr/>
        </p:nvSpPr>
        <p:spPr>
          <a:xfrm>
            <a:off x="6878699" y="3600591"/>
            <a:ext cx="11835877" cy="1662550"/>
          </a:xfrm>
          <a:prstGeom prst="rect">
            <a:avLst/>
          </a:prstGeom>
        </p:spPr>
        <p:txBody>
          <a:bodyPr vert="horz" lIns="243808" tIns="121904" rIns="243808" bIns="121904" rtlCol="0" anchor="t">
            <a:noAutofit/>
          </a:bodyPr>
          <a:lstStyle>
            <a:lvl1pPr algn="l" defTabSz="685800" rtl="0" eaLnBrk="1" latinLnBrk="0" hangingPunct="1">
              <a:lnSpc>
                <a:spcPct val="90000"/>
              </a:lnSpc>
              <a:spcBef>
                <a:spcPct val="0"/>
              </a:spcBef>
              <a:buNone/>
              <a:defRPr sz="3000" kern="1200">
                <a:solidFill>
                  <a:schemeClr val="bg1">
                    <a:lumMod val="50000"/>
                  </a:schemeClr>
                </a:solidFill>
                <a:latin typeface="Arial" charset="0"/>
                <a:ea typeface="Arial" charset="0"/>
                <a:cs typeface="Arial" charset="0"/>
              </a:defRPr>
            </a:lvl1pPr>
          </a:lstStyle>
          <a:p>
            <a:r>
              <a:rPr lang="en-US" sz="3999" dirty="0">
                <a:solidFill>
                  <a:schemeClr val="accent1">
                    <a:lumMod val="50000"/>
                  </a:schemeClr>
                </a:solidFill>
                <a:latin typeface="Museo Sans 500" panose="02000000000000000000" pitchFamily="2" charset="77"/>
              </a:rPr>
              <a:t>Frontiers in Artificial Intelligence</a:t>
            </a:r>
          </a:p>
        </p:txBody>
      </p:sp>
      <p:sp>
        <p:nvSpPr>
          <p:cNvPr id="12" name="TextBox 11">
            <a:extLst>
              <a:ext uri="{FF2B5EF4-FFF2-40B4-BE49-F238E27FC236}">
                <a16:creationId xmlns:a16="http://schemas.microsoft.com/office/drawing/2014/main" id="{0A661015-9144-E848-B0BF-D02D3CFD82F1}"/>
              </a:ext>
            </a:extLst>
          </p:cNvPr>
          <p:cNvSpPr txBox="1"/>
          <p:nvPr/>
        </p:nvSpPr>
        <p:spPr>
          <a:xfrm>
            <a:off x="6924994" y="4735458"/>
            <a:ext cx="10669339" cy="6042680"/>
          </a:xfrm>
          <a:prstGeom prst="rect">
            <a:avLst/>
          </a:prstGeom>
          <a:noFill/>
        </p:spPr>
        <p:txBody>
          <a:bodyPr wrap="square" rtlCol="0">
            <a:spAutoFit/>
          </a:bodyPr>
          <a:lstStyle/>
          <a:p>
            <a:pPr algn="l">
              <a:spcAft>
                <a:spcPts val="1600"/>
              </a:spcAft>
            </a:pPr>
            <a:r>
              <a:rPr lang="en-US" dirty="0">
                <a:solidFill>
                  <a:schemeClr val="tx1">
                    <a:lumMod val="50000"/>
                    <a:lumOff val="50000"/>
                  </a:schemeClr>
                </a:solidFill>
                <a:latin typeface="Museo Sans 300" panose="02000000000000000000" pitchFamily="2" charset="77"/>
              </a:rPr>
              <a:t>The space sciences encompass the scientific disciplines related to the exploration and study of space, as well as more Earth-oriented applications such as remote sensing and atmospheric monitoring. The use of artificial intelligence (AI) in the space sciences is rapidly expanding.</a:t>
            </a:r>
          </a:p>
          <a:p>
            <a:pPr algn="l">
              <a:spcAft>
                <a:spcPts val="1600"/>
              </a:spcAft>
            </a:pPr>
            <a:r>
              <a:rPr lang="en-US" dirty="0">
                <a:solidFill>
                  <a:schemeClr val="tx1">
                    <a:lumMod val="50000"/>
                    <a:lumOff val="50000"/>
                  </a:schemeClr>
                </a:solidFill>
                <a:latin typeface="Museo Sans 300" panose="02000000000000000000" pitchFamily="2" charset="77"/>
              </a:rPr>
              <a:t>The massive amount of data now being delivered in real-time by Earth observation assets (e.g., the Copernicus sentinel network) and astronomical missions (e.g., Kepler Space Telescope) is providing exciting new datasets and has necessitated the adoption of novel machine learning techniques. Indeed, remote sensing is driving innovation in deep learning for large-scale image processing tasks, whereas in astrophysics AI is being used in a broad range of applications, including planet detection, galaxy classification, and cosmological modeling.</a:t>
            </a:r>
          </a:p>
          <a:p>
            <a:pPr algn="l">
              <a:spcAft>
                <a:spcPts val="1600"/>
              </a:spcAft>
            </a:pPr>
            <a:r>
              <a:rPr lang="en-US" dirty="0">
                <a:solidFill>
                  <a:schemeClr val="tx1">
                    <a:lumMod val="50000"/>
                    <a:lumOff val="50000"/>
                  </a:schemeClr>
                </a:solidFill>
                <a:latin typeface="Museo Sans 300" panose="02000000000000000000" pitchFamily="2" charset="77"/>
              </a:rPr>
              <a:t>In order to highlight the uses of AI in space, this article collection welcomes contributions related to the use of AI in space or to study space. This article collection is a follow-on initiative of the "AI &amp; Space" track, held at the AMLD2020 in Lausanne (25-29 Jan, 2020). </a:t>
            </a:r>
          </a:p>
        </p:txBody>
      </p:sp>
      <p:sp>
        <p:nvSpPr>
          <p:cNvPr id="13" name="Rectangle 12">
            <a:extLst>
              <a:ext uri="{FF2B5EF4-FFF2-40B4-BE49-F238E27FC236}">
                <a16:creationId xmlns:a16="http://schemas.microsoft.com/office/drawing/2014/main" id="{08950124-237B-0740-A3D9-50362F3107AB}"/>
              </a:ext>
            </a:extLst>
          </p:cNvPr>
          <p:cNvSpPr/>
          <p:nvPr/>
        </p:nvSpPr>
        <p:spPr>
          <a:xfrm>
            <a:off x="19044589" y="4735458"/>
            <a:ext cx="4808900" cy="1743811"/>
          </a:xfrm>
          <a:prstGeom prst="rect">
            <a:avLst/>
          </a:prstGeom>
        </p:spPr>
        <p:txBody>
          <a:bodyPr wrap="square" lIns="191975" rIns="0">
            <a:spAutoFit/>
          </a:bodyPr>
          <a:lstStyle/>
          <a:p>
            <a:pPr>
              <a:spcAft>
                <a:spcPts val="1200"/>
              </a:spcAft>
            </a:pPr>
            <a:r>
              <a:rPr lang="en-US" sz="2666" b="1" dirty="0">
                <a:solidFill>
                  <a:schemeClr val="accent1">
                    <a:lumMod val="50000"/>
                  </a:schemeClr>
                </a:solidFill>
                <a:latin typeface="Museo Sans 500" panose="02000000000000000000" pitchFamily="2" charset="77"/>
              </a:rPr>
              <a:t>Maria Han Veiga</a:t>
            </a:r>
            <a:br>
              <a:rPr lang="en-US" sz="2200" dirty="0">
                <a:solidFill>
                  <a:schemeClr val="accent1">
                    <a:lumMod val="50000"/>
                  </a:schemeClr>
                </a:solidFill>
                <a:latin typeface="Museo Sans 300" panose="02000000000000000000" pitchFamily="2" charset="77"/>
              </a:rPr>
            </a:br>
            <a:r>
              <a:rPr lang="en-US" sz="2200" dirty="0">
                <a:solidFill>
                  <a:schemeClr val="tx1">
                    <a:lumMod val="50000"/>
                    <a:lumOff val="50000"/>
                  </a:schemeClr>
                </a:solidFill>
                <a:latin typeface="Museo Sans 300" panose="02000000000000000000" pitchFamily="2" charset="77"/>
              </a:rPr>
              <a:t>University of Michigan, USA</a:t>
            </a:r>
          </a:p>
          <a:p>
            <a:pPr>
              <a:spcAft>
                <a:spcPts val="1200"/>
              </a:spcAft>
            </a:pPr>
            <a:r>
              <a:rPr lang="en-US" sz="2666" b="1" dirty="0">
                <a:solidFill>
                  <a:schemeClr val="accent1">
                    <a:lumMod val="50000"/>
                  </a:schemeClr>
                </a:solidFill>
                <a:latin typeface="Museo Sans 500" panose="02000000000000000000" pitchFamily="2" charset="77"/>
              </a:rPr>
              <a:t>Miles Timpe</a:t>
            </a:r>
            <a:br>
              <a:rPr lang="en-US" sz="2200" dirty="0">
                <a:solidFill>
                  <a:schemeClr val="tx1">
                    <a:lumMod val="50000"/>
                    <a:lumOff val="50000"/>
                  </a:schemeClr>
                </a:solidFill>
                <a:latin typeface="Museo Sans 300" panose="02000000000000000000" pitchFamily="2" charset="77"/>
              </a:rPr>
            </a:br>
            <a:r>
              <a:rPr lang="en-US" sz="2200" dirty="0">
                <a:solidFill>
                  <a:schemeClr val="tx1">
                    <a:lumMod val="50000"/>
                    <a:lumOff val="50000"/>
                  </a:schemeClr>
                </a:solidFill>
                <a:latin typeface="Museo Sans 300" panose="02000000000000000000" pitchFamily="2" charset="77"/>
              </a:rPr>
              <a:t>University of Zurich, Switzerland</a:t>
            </a:r>
          </a:p>
        </p:txBody>
      </p:sp>
      <p:sp>
        <p:nvSpPr>
          <p:cNvPr id="14" name="Title 1">
            <a:extLst>
              <a:ext uri="{FF2B5EF4-FFF2-40B4-BE49-F238E27FC236}">
                <a16:creationId xmlns:a16="http://schemas.microsoft.com/office/drawing/2014/main" id="{6A66C3F4-8EBF-D647-AAF7-51F60A33F76A}"/>
              </a:ext>
            </a:extLst>
          </p:cNvPr>
          <p:cNvSpPr txBox="1">
            <a:spLocks/>
          </p:cNvSpPr>
          <p:nvPr/>
        </p:nvSpPr>
        <p:spPr>
          <a:xfrm>
            <a:off x="1144456" y="8759245"/>
            <a:ext cx="5265312" cy="3524815"/>
          </a:xfrm>
          <a:prstGeom prst="rect">
            <a:avLst/>
          </a:prstGeom>
        </p:spPr>
        <p:txBody>
          <a:bodyPr vert="horz" lIns="243808" tIns="121904" rIns="243808" bIns="121904" rtlCol="0" anchor="t">
            <a:noAutofit/>
          </a:bodyPr>
          <a:lstStyle>
            <a:lvl1pPr algn="l" defTabSz="685800" rtl="0" eaLnBrk="1" latinLnBrk="0" hangingPunct="1">
              <a:lnSpc>
                <a:spcPct val="90000"/>
              </a:lnSpc>
              <a:spcBef>
                <a:spcPct val="0"/>
              </a:spcBef>
              <a:buNone/>
              <a:defRPr sz="3000" kern="1200">
                <a:solidFill>
                  <a:schemeClr val="bg1">
                    <a:lumMod val="50000"/>
                  </a:schemeClr>
                </a:solidFill>
                <a:latin typeface="Arial" charset="0"/>
                <a:ea typeface="Arial" charset="0"/>
                <a:cs typeface="Arial" charset="0"/>
              </a:defRPr>
            </a:lvl1pPr>
          </a:lstStyle>
          <a:p>
            <a:pPr>
              <a:spcAft>
                <a:spcPts val="534"/>
              </a:spcAft>
            </a:pPr>
            <a:r>
              <a:rPr lang="en-US" sz="2400" b="1" dirty="0">
                <a:solidFill>
                  <a:schemeClr val="tx1">
                    <a:lumMod val="50000"/>
                    <a:lumOff val="50000"/>
                  </a:schemeClr>
                </a:solidFill>
                <a:latin typeface="Museo Sans 700" panose="02000000000000000000" pitchFamily="2" charset="77"/>
              </a:rPr>
              <a:t>For more information</a:t>
            </a:r>
          </a:p>
          <a:p>
            <a:pPr>
              <a:spcAft>
                <a:spcPts val="534"/>
              </a:spcAft>
            </a:pPr>
            <a:r>
              <a:rPr lang="en-US" sz="2400" dirty="0" err="1">
                <a:solidFill>
                  <a:schemeClr val="tx1">
                    <a:lumMod val="50000"/>
                    <a:lumOff val="50000"/>
                  </a:schemeClr>
                </a:solidFill>
                <a:latin typeface="Museo Sans 300" panose="02000000000000000000" pitchFamily="2" charset="77"/>
              </a:rPr>
              <a:t>ai@frontiersin.org</a:t>
            </a:r>
          </a:p>
          <a:p>
            <a:pPr>
              <a:spcAft>
                <a:spcPts val="534"/>
              </a:spcAft>
            </a:pPr>
            <a:r>
              <a:rPr lang="en-US" sz="2400" dirty="0">
                <a:solidFill>
                  <a:schemeClr val="tx1">
                    <a:lumMod val="50000"/>
                    <a:lumOff val="50000"/>
                  </a:schemeClr>
                </a:solidFill>
                <a:latin typeface="Museo Sans 300" panose="02000000000000000000" pitchFamily="2" charset="77"/>
              </a:rPr>
              <a:t>fron.tiers.in/rt/13513 </a:t>
            </a:r>
            <a:br>
              <a:rPr lang="en-US" sz="2400" dirty="0">
                <a:solidFill>
                  <a:schemeClr val="tx1">
                    <a:lumMod val="50000"/>
                    <a:lumOff val="50000"/>
                  </a:schemeClr>
                </a:solidFill>
                <a:latin typeface="Museo Sans 300" panose="02000000000000000000" pitchFamily="2" charset="77"/>
              </a:rPr>
            </a:br>
            <a:endParaRPr lang="en-US" sz="2400" dirty="0">
              <a:solidFill>
                <a:schemeClr val="tx1">
                  <a:lumMod val="50000"/>
                  <a:lumOff val="50000"/>
                </a:schemeClr>
              </a:solidFill>
              <a:latin typeface="Museo Sans 300" panose="02000000000000000000" pitchFamily="2" charset="77"/>
            </a:endParaRPr>
          </a:p>
        </p:txBody>
      </p:sp>
      <p:sp>
        <p:nvSpPr>
          <p:cNvPr id="15" name="Title 1">
            <a:extLst>
              <a:ext uri="{FF2B5EF4-FFF2-40B4-BE49-F238E27FC236}">
                <a16:creationId xmlns:a16="http://schemas.microsoft.com/office/drawing/2014/main" id="{639E6301-B1D0-4E40-9A0D-691973499B49}"/>
              </a:ext>
            </a:extLst>
          </p:cNvPr>
          <p:cNvSpPr txBox="1">
            <a:spLocks/>
          </p:cNvSpPr>
          <p:nvPr/>
        </p:nvSpPr>
        <p:spPr>
          <a:xfrm>
            <a:off x="19019617" y="3789685"/>
            <a:ext cx="3374513" cy="642182"/>
          </a:xfrm>
          <a:prstGeom prst="rect">
            <a:avLst/>
          </a:prstGeom>
        </p:spPr>
        <p:txBody>
          <a:bodyPr vert="horz" lIns="243808" tIns="121904" rIns="243808" bIns="121904" rtlCol="0" anchor="t">
            <a:noAutofit/>
          </a:bodyPr>
          <a:lstStyle>
            <a:lvl1pPr algn="l" defTabSz="685800" rtl="0" eaLnBrk="1" latinLnBrk="0" hangingPunct="1">
              <a:lnSpc>
                <a:spcPct val="90000"/>
              </a:lnSpc>
              <a:spcBef>
                <a:spcPct val="0"/>
              </a:spcBef>
              <a:buNone/>
              <a:defRPr sz="3000" kern="1200">
                <a:solidFill>
                  <a:schemeClr val="bg1">
                    <a:lumMod val="50000"/>
                  </a:schemeClr>
                </a:solidFill>
                <a:latin typeface="Arial" charset="0"/>
                <a:ea typeface="Arial" charset="0"/>
                <a:cs typeface="Arial" charset="0"/>
              </a:defRPr>
            </a:lvl1pPr>
          </a:lstStyle>
          <a:p>
            <a:pPr>
              <a:spcAft>
                <a:spcPts val="534"/>
              </a:spcAft>
            </a:pPr>
            <a:r>
              <a:rPr lang="en-US" sz="2400" b="1" dirty="0">
                <a:solidFill>
                  <a:schemeClr val="tx1">
                    <a:lumMod val="50000"/>
                    <a:lumOff val="50000"/>
                  </a:schemeClr>
                </a:solidFill>
                <a:latin typeface="Museo Sans 500" panose="02000000000000000000" pitchFamily="2" charset="77"/>
              </a:rPr>
              <a:t>Topic Editors</a:t>
            </a:r>
          </a:p>
        </p:txBody>
      </p:sp>
      <p:pic>
        <p:nvPicPr>
          <p:cNvPr id="17" name="Picture 16" descr="A picture containing drawing&#10;&#10;Description automatically generated">
            <a:extLst>
              <a:ext uri="{FF2B5EF4-FFF2-40B4-BE49-F238E27FC236}">
                <a16:creationId xmlns:a16="http://schemas.microsoft.com/office/drawing/2014/main" id="{D665B1C9-C31E-0449-B6DF-E60F5B709A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20296" y="11656827"/>
            <a:ext cx="4010756" cy="1254465"/>
          </a:xfrm>
          <a:prstGeom prst="rect">
            <a:avLst/>
          </a:prstGeom>
        </p:spPr>
      </p:pic>
      <p:pic>
        <p:nvPicPr>
          <p:cNvPr id="16" name="Picture 15">
            <a:extLst>
              <a:ext uri="{FF2B5EF4-FFF2-40B4-BE49-F238E27FC236}">
                <a16:creationId xmlns:a16="http://schemas.microsoft.com/office/drawing/2014/main" id="{AD2D2AC4-1C7D-8A40-8FFF-624BAA00282A}"/>
              </a:ext>
            </a:extLst>
          </p:cNvPr>
          <p:cNvPicPr>
            <a:picLocks/>
          </p:cNvPicPr>
          <p:nvPr/>
        </p:nvPicPr>
        <p:blipFill rotWithShape="1">
          <a:blip r:embed="rId3">
            <a:extLst>
              <a:ext uri="{28A0092B-C50C-407E-A947-70E740481C1C}">
                <a14:useLocalDpi xmlns:a14="http://schemas.microsoft.com/office/drawing/2010/main" val="0"/>
              </a:ext>
            </a:extLst>
          </a:blip>
          <a:srcRect l="9023" r="30045"/>
          <a:stretch/>
        </p:blipFill>
        <p:spPr>
          <a:xfrm>
            <a:off x="1412980" y="3868170"/>
            <a:ext cx="4394978" cy="4508023"/>
          </a:xfrm>
          <a:prstGeom prst="rect">
            <a:avLst/>
          </a:prstGeom>
        </p:spPr>
      </p:pic>
    </p:spTree>
    <p:extLst>
      <p:ext uri="{BB962C8B-B14F-4D97-AF65-F5344CB8AC3E}">
        <p14:creationId xmlns:p14="http://schemas.microsoft.com/office/powerpoint/2010/main" val="27471360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fontScale="62500" lnSpcReduction="20000"/>
          </a:bodyPr>
          <a:lstStyle/>
          <a:p>
            <a:r>
              <a:rPr lang="en-US" dirty="0"/>
              <a:t>An informal survey conducted at MIDAS, where 8 data scientists discussed current trends of ML in various fields of academia has yielded the following insights</a:t>
            </a:r>
            <a:br>
              <a:rPr lang="en-US" dirty="0"/>
            </a:br>
            <a:endParaRPr lang="en-US" dirty="0"/>
          </a:p>
          <a:p>
            <a:r>
              <a:rPr lang="en-US" dirty="0"/>
              <a:t>There is no formal standard when it comes to publishing ML related material in various fields (e.g.: mathematics, psychology, physics, political science, economics).</a:t>
            </a:r>
          </a:p>
          <a:p>
            <a:pPr lvl="1"/>
            <a:r>
              <a:rPr lang="en-US" dirty="0"/>
              <a:t>In computer science there is some incentive to publish code/datasets (e.g.: </a:t>
            </a:r>
            <a:r>
              <a:rPr lang="en-US" dirty="0" err="1"/>
              <a:t>paperswithcode</a:t>
            </a:r>
            <a:r>
              <a:rPr lang="en-US" dirty="0"/>
              <a:t> / </a:t>
            </a:r>
            <a:r>
              <a:rPr lang="en-US" dirty="0" err="1"/>
              <a:t>paperswithoutcode</a:t>
            </a:r>
            <a:r>
              <a:rPr lang="en-US" dirty="0"/>
              <a:t>, as well as upon submission of materials in conferences / journals).</a:t>
            </a:r>
            <a:br>
              <a:rPr lang="en-US" dirty="0"/>
            </a:br>
            <a:endParaRPr lang="en-US" dirty="0"/>
          </a:p>
          <a:p>
            <a:r>
              <a:rPr lang="en-US" dirty="0"/>
              <a:t>Although there is awareness of various tools to keep track of the development of code / data / models, there is no consensus or common practices in each field.</a:t>
            </a:r>
          </a:p>
          <a:p>
            <a:pPr lvl="1"/>
            <a:r>
              <a:rPr lang="en-US" dirty="0"/>
              <a:t>It falls upon the researcher to find ways to keep track of their pipelines. For example, excel files, annotated code, </a:t>
            </a:r>
            <a:r>
              <a:rPr lang="en-US" dirty="0" err="1"/>
              <a:t>github</a:t>
            </a:r>
            <a:r>
              <a:rPr lang="en-US" dirty="0"/>
              <a:t>, google spreadsheets to keep track of model changes / results, read me files to describe dataset/code.</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239728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06780" cy="8256012"/>
          </a:xfrm>
          <a:prstGeom prst="rect">
            <a:avLst/>
          </a:prstGeom>
        </p:spPr>
        <p:txBody>
          <a:bodyPr>
            <a:normAutofit/>
          </a:bodyPr>
          <a:lstStyle/>
          <a:p>
            <a:r>
              <a:rPr lang="en-US" dirty="0"/>
              <a:t>After a project is concluded, typically the results are stored in hard drives, </a:t>
            </a:r>
            <a:r>
              <a:rPr lang="en-US" dirty="0" err="1"/>
              <a:t>github</a:t>
            </a:r>
            <a:r>
              <a:rPr lang="en-US" dirty="0"/>
              <a:t> (which is not always maintained), Dropbox type accounts, Cluster, publicly available data (</a:t>
            </a:r>
            <a:r>
              <a:rPr lang="en-US" dirty="0" err="1"/>
              <a:t>academictorrents.com</a:t>
            </a:r>
            <a:r>
              <a:rPr lang="en-US" dirty="0"/>
              <a:t>, </a:t>
            </a:r>
            <a:r>
              <a:rPr lang="en-US" dirty="0" err="1"/>
              <a:t>dryad.com</a:t>
            </a:r>
            <a:r>
              <a:rPr lang="en-US" dirty="0"/>
              <a:t>) or published along with the paper.</a:t>
            </a:r>
            <a:br>
              <a:rPr lang="en-US" dirty="0"/>
            </a:br>
            <a:endParaRPr lang="en-US" dirty="0"/>
          </a:p>
          <a:p>
            <a:r>
              <a:rPr lang="en-US" b="1" dirty="0"/>
              <a:t>However, the consensus was that there was no good guide or principles for development of ML systems geared towards academic purposes.</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15796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Agenda"/>
          <p:cNvSpPr txBox="1">
            <a:spLocks noGrp="1"/>
          </p:cNvSpPr>
          <p:nvPr>
            <p:ph type="title"/>
          </p:nvPr>
        </p:nvSpPr>
        <p:spPr>
          <a:prstGeom prst="rect">
            <a:avLst/>
          </a:prstGeom>
        </p:spPr>
        <p:txBody>
          <a:bodyPr/>
          <a:lstStyle/>
          <a:p>
            <a:r>
              <a:t>Agenda</a:t>
            </a:r>
          </a:p>
        </p:txBody>
      </p:sp>
      <p:sp>
        <p:nvSpPr>
          <p:cNvPr id="156" name="Slide Subtitle"/>
          <p:cNvSpPr txBox="1">
            <a:spLocks noGrp="1"/>
          </p:cNvSpPr>
          <p:nvPr>
            <p:ph type="body" idx="21"/>
          </p:nvPr>
        </p:nvSpPr>
        <p:spPr>
          <a:xfrm>
            <a:off x="1206500" y="12636500"/>
            <a:ext cx="21971000" cy="934780"/>
          </a:xfrm>
          <a:prstGeom prst="rect">
            <a:avLst/>
          </a:prstGeom>
        </p:spPr>
        <p:txBody>
          <a:bodyPr/>
          <a:lstStyle/>
          <a:p>
            <a:r>
              <a:rPr lang="en-US" b="0" dirty="0"/>
              <a:t>Materials at: </a:t>
            </a:r>
            <a:r>
              <a:rPr lang="en-US" b="0" dirty="0">
                <a:hlinkClick r:id="rId3"/>
              </a:rPr>
              <a:t>https://github.com/hanveiga/amld-2021-repML</a:t>
            </a:r>
            <a:endParaRPr lang="en-US" b="0" dirty="0"/>
          </a:p>
          <a:p>
            <a:endParaRPr b="0" dirty="0"/>
          </a:p>
        </p:txBody>
      </p:sp>
      <p:graphicFrame>
        <p:nvGraphicFramePr>
          <p:cNvPr id="2" name="Table 2">
            <a:extLst>
              <a:ext uri="{FF2B5EF4-FFF2-40B4-BE49-F238E27FC236}">
                <a16:creationId xmlns:a16="http://schemas.microsoft.com/office/drawing/2014/main" id="{741D7EDF-3392-804C-AB9D-FDBC50093AF0}"/>
              </a:ext>
            </a:extLst>
          </p:cNvPr>
          <p:cNvGraphicFramePr>
            <a:graphicFrameLocks noGrp="1"/>
          </p:cNvGraphicFramePr>
          <p:nvPr>
            <p:extLst>
              <p:ext uri="{D42A27DB-BD31-4B8C-83A1-F6EECF244321}">
                <p14:modId xmlns:p14="http://schemas.microsoft.com/office/powerpoint/2010/main" val="249325794"/>
              </p:ext>
            </p:extLst>
          </p:nvPr>
        </p:nvGraphicFramePr>
        <p:xfrm>
          <a:off x="1206500" y="2512663"/>
          <a:ext cx="21914758" cy="9906000"/>
        </p:xfrm>
        <a:graphic>
          <a:graphicData uri="http://schemas.openxmlformats.org/drawingml/2006/table">
            <a:tbl>
              <a:tblPr firstRow="1" bandRow="1">
                <a:tableStyleId>{616DA210-FB5B-4158-B5E0-FEB733F419BA}</a:tableStyleId>
              </a:tblPr>
              <a:tblGrid>
                <a:gridCol w="2304144">
                  <a:extLst>
                    <a:ext uri="{9D8B030D-6E8A-4147-A177-3AD203B41FA5}">
                      <a16:colId xmlns:a16="http://schemas.microsoft.com/office/drawing/2014/main" val="1837373655"/>
                    </a:ext>
                  </a:extLst>
                </a:gridCol>
                <a:gridCol w="2841171">
                  <a:extLst>
                    <a:ext uri="{9D8B030D-6E8A-4147-A177-3AD203B41FA5}">
                      <a16:colId xmlns:a16="http://schemas.microsoft.com/office/drawing/2014/main" val="2249269570"/>
                    </a:ext>
                  </a:extLst>
                </a:gridCol>
                <a:gridCol w="16769443">
                  <a:extLst>
                    <a:ext uri="{9D8B030D-6E8A-4147-A177-3AD203B41FA5}">
                      <a16:colId xmlns:a16="http://schemas.microsoft.com/office/drawing/2014/main" val="61570146"/>
                    </a:ext>
                  </a:extLst>
                </a:gridCol>
              </a:tblGrid>
              <a:tr h="243287">
                <a:tc>
                  <a:txBody>
                    <a:bodyPr/>
                    <a:lstStyle/>
                    <a:p>
                      <a:pPr algn="l"/>
                      <a:r>
                        <a:rPr lang="en-US" sz="4400" b="0" dirty="0"/>
                        <a:t>9:00</a:t>
                      </a:r>
                    </a:p>
                  </a:txBody>
                  <a:tcPr/>
                </a:tc>
                <a:tc>
                  <a:txBody>
                    <a:bodyPr/>
                    <a:lstStyle/>
                    <a:p>
                      <a:pPr algn="l"/>
                      <a:r>
                        <a:rPr lang="en-US" sz="4400" b="0" dirty="0"/>
                        <a:t>9:15</a:t>
                      </a:r>
                    </a:p>
                  </a:txBody>
                  <a:tcPr/>
                </a:tc>
                <a:tc>
                  <a:txBody>
                    <a:bodyPr/>
                    <a:lstStyle/>
                    <a:p>
                      <a:pPr algn="l"/>
                      <a:r>
                        <a:rPr lang="en-US" sz="4400" b="0" dirty="0"/>
                        <a:t>Virtual coffee / Introduction (MT,MV)</a:t>
                      </a:r>
                    </a:p>
                  </a:txBody>
                  <a:tcPr/>
                </a:tc>
                <a:extLst>
                  <a:ext uri="{0D108BD9-81ED-4DB2-BD59-A6C34878D82A}">
                    <a16:rowId xmlns:a16="http://schemas.microsoft.com/office/drawing/2014/main" val="4200798334"/>
                  </a:ext>
                </a:extLst>
              </a:tr>
              <a:tr h="370840">
                <a:tc>
                  <a:txBody>
                    <a:bodyPr/>
                    <a:lstStyle/>
                    <a:p>
                      <a:pPr algn="l"/>
                      <a:r>
                        <a:rPr lang="en-US" sz="4400" b="0" dirty="0"/>
                        <a:t>9:15</a:t>
                      </a:r>
                    </a:p>
                  </a:txBody>
                  <a:tcPr/>
                </a:tc>
                <a:tc>
                  <a:txBody>
                    <a:bodyPr/>
                    <a:lstStyle/>
                    <a:p>
                      <a:pPr algn="l"/>
                      <a:r>
                        <a:rPr lang="en-US" sz="4400" b="0" dirty="0"/>
                        <a:t>9:30</a:t>
                      </a:r>
                    </a:p>
                  </a:txBody>
                  <a:tcPr/>
                </a:tc>
                <a:tc>
                  <a:txBody>
                    <a:bodyPr/>
                    <a:lstStyle/>
                    <a:p>
                      <a:pPr algn="l"/>
                      <a:r>
                        <a:rPr lang="en-US" sz="4400" dirty="0"/>
                        <a:t>Virtual env set-up (MT)</a:t>
                      </a:r>
                      <a:endParaRPr lang="en-US" sz="4400" b="0" dirty="0"/>
                    </a:p>
                  </a:txBody>
                  <a:tcPr/>
                </a:tc>
                <a:extLst>
                  <a:ext uri="{0D108BD9-81ED-4DB2-BD59-A6C34878D82A}">
                    <a16:rowId xmlns:a16="http://schemas.microsoft.com/office/drawing/2014/main" val="250268165"/>
                  </a:ext>
                </a:extLst>
              </a:tr>
              <a:tr h="370840">
                <a:tc>
                  <a:txBody>
                    <a:bodyPr/>
                    <a:lstStyle/>
                    <a:p>
                      <a:pPr algn="l"/>
                      <a:r>
                        <a:rPr lang="en-US" sz="4400" b="0" dirty="0"/>
                        <a:t>9:30</a:t>
                      </a:r>
                    </a:p>
                  </a:txBody>
                  <a:tcPr/>
                </a:tc>
                <a:tc>
                  <a:txBody>
                    <a:bodyPr/>
                    <a:lstStyle/>
                    <a:p>
                      <a:pPr algn="l"/>
                      <a:r>
                        <a:rPr lang="en-US" sz="4400" b="0" dirty="0"/>
                        <a:t>10:00</a:t>
                      </a:r>
                    </a:p>
                  </a:txBody>
                  <a:tcPr/>
                </a:tc>
                <a:tc>
                  <a:txBody>
                    <a:bodyPr/>
                    <a:lstStyle/>
                    <a:p>
                      <a:pPr algn="l"/>
                      <a:r>
                        <a:rPr lang="en-US" sz="4400" dirty="0"/>
                        <a:t>Intro to AEGIS + Basic Example (Notebook 1) (MT)</a:t>
                      </a:r>
                      <a:endParaRPr lang="en-US" sz="4400" b="0" dirty="0"/>
                    </a:p>
                  </a:txBody>
                  <a:tcPr/>
                </a:tc>
                <a:extLst>
                  <a:ext uri="{0D108BD9-81ED-4DB2-BD59-A6C34878D82A}">
                    <a16:rowId xmlns:a16="http://schemas.microsoft.com/office/drawing/2014/main" val="1825559695"/>
                  </a:ext>
                </a:extLst>
              </a:tr>
              <a:tr h="370840">
                <a:tc>
                  <a:txBody>
                    <a:bodyPr/>
                    <a:lstStyle/>
                    <a:p>
                      <a:pPr algn="l"/>
                      <a:r>
                        <a:rPr lang="en-US" sz="4400" b="0" dirty="0"/>
                        <a:t>10:00</a:t>
                      </a:r>
                    </a:p>
                  </a:txBody>
                  <a:tcPr/>
                </a:tc>
                <a:tc>
                  <a:txBody>
                    <a:bodyPr/>
                    <a:lstStyle/>
                    <a:p>
                      <a:pPr algn="l"/>
                      <a:r>
                        <a:rPr lang="en-US" sz="4400" b="0" dirty="0"/>
                        <a:t>10:30</a:t>
                      </a:r>
                    </a:p>
                  </a:txBody>
                  <a:tcPr/>
                </a:tc>
                <a:tc>
                  <a:txBody>
                    <a:bodyPr/>
                    <a:lstStyle/>
                    <a:p>
                      <a:pPr algn="l"/>
                      <a:r>
                        <a:rPr lang="en-US" sz="4400" dirty="0"/>
                        <a:t>Intro to rule based constraints (Notebook 3) (MT)</a:t>
                      </a:r>
                      <a:endParaRPr lang="en-US" sz="4400" b="0" dirty="0"/>
                    </a:p>
                  </a:txBody>
                  <a:tcPr/>
                </a:tc>
                <a:extLst>
                  <a:ext uri="{0D108BD9-81ED-4DB2-BD59-A6C34878D82A}">
                    <a16:rowId xmlns:a16="http://schemas.microsoft.com/office/drawing/2014/main" val="1039438104"/>
                  </a:ext>
                </a:extLst>
              </a:tr>
              <a:tr h="370840">
                <a:tc>
                  <a:txBody>
                    <a:bodyPr/>
                    <a:lstStyle/>
                    <a:p>
                      <a:pPr algn="l"/>
                      <a:r>
                        <a:rPr lang="en-US" sz="4400" b="0" dirty="0"/>
                        <a:t>10:30</a:t>
                      </a:r>
                    </a:p>
                  </a:txBody>
                  <a:tcPr/>
                </a:tc>
                <a:tc>
                  <a:txBody>
                    <a:bodyPr/>
                    <a:lstStyle/>
                    <a:p>
                      <a:pPr algn="l"/>
                      <a:r>
                        <a:rPr lang="en-US" sz="4400" b="0" dirty="0"/>
                        <a:t>10:45</a:t>
                      </a:r>
                    </a:p>
                  </a:txBody>
                  <a:tcPr/>
                </a:tc>
                <a:tc>
                  <a:txBody>
                    <a:bodyPr/>
                    <a:lstStyle/>
                    <a:p>
                      <a:pPr algn="l"/>
                      <a:r>
                        <a:rPr lang="en-US" sz="4400" b="0" dirty="0"/>
                        <a:t>Coffee break</a:t>
                      </a:r>
                    </a:p>
                  </a:txBody>
                  <a:tcPr/>
                </a:tc>
                <a:extLst>
                  <a:ext uri="{0D108BD9-81ED-4DB2-BD59-A6C34878D82A}">
                    <a16:rowId xmlns:a16="http://schemas.microsoft.com/office/drawing/2014/main" val="3726025401"/>
                  </a:ext>
                </a:extLst>
              </a:tr>
              <a:tr h="370840">
                <a:tc>
                  <a:txBody>
                    <a:bodyPr/>
                    <a:lstStyle/>
                    <a:p>
                      <a:pPr algn="l"/>
                      <a:r>
                        <a:rPr lang="en-US" sz="4400" b="0" dirty="0"/>
                        <a:t>10:45</a:t>
                      </a:r>
                    </a:p>
                  </a:txBody>
                  <a:tcPr/>
                </a:tc>
                <a:tc>
                  <a:txBody>
                    <a:bodyPr/>
                    <a:lstStyle/>
                    <a:p>
                      <a:pPr algn="l"/>
                      <a:r>
                        <a:rPr lang="en-US" sz="4400" b="0" dirty="0"/>
                        <a:t>11:15</a:t>
                      </a:r>
                    </a:p>
                  </a:txBody>
                  <a:tcPr/>
                </a:tc>
                <a:tc>
                  <a:txBody>
                    <a:bodyPr/>
                    <a:lstStyle/>
                    <a:p>
                      <a:pPr algn="l"/>
                      <a:r>
                        <a:rPr lang="en-US" sz="4400" dirty="0"/>
                        <a:t>Reproducibility and Scientific Pipelines (MV)</a:t>
                      </a:r>
                      <a:endParaRPr lang="en-US" sz="4400" b="0" dirty="0"/>
                    </a:p>
                  </a:txBody>
                  <a:tcPr/>
                </a:tc>
                <a:extLst>
                  <a:ext uri="{0D108BD9-81ED-4DB2-BD59-A6C34878D82A}">
                    <a16:rowId xmlns:a16="http://schemas.microsoft.com/office/drawing/2014/main" val="2223845275"/>
                  </a:ext>
                </a:extLst>
              </a:tr>
              <a:tr h="370840">
                <a:tc>
                  <a:txBody>
                    <a:bodyPr/>
                    <a:lstStyle/>
                    <a:p>
                      <a:pPr algn="l"/>
                      <a:r>
                        <a:rPr lang="en-US" sz="4400" b="0" dirty="0"/>
                        <a:t>11:15</a:t>
                      </a:r>
                    </a:p>
                  </a:txBody>
                  <a:tcPr/>
                </a:tc>
                <a:tc>
                  <a:txBody>
                    <a:bodyPr/>
                    <a:lstStyle/>
                    <a:p>
                      <a:pPr algn="l"/>
                      <a:r>
                        <a:rPr lang="en-US" sz="4400" b="0" dirty="0"/>
                        <a:t>12:00</a:t>
                      </a:r>
                    </a:p>
                  </a:txBody>
                  <a:tcPr/>
                </a:tc>
                <a:tc>
                  <a:txBody>
                    <a:bodyPr/>
                    <a:lstStyle/>
                    <a:p>
                      <a:pPr algn="l"/>
                      <a:r>
                        <a:rPr lang="en-US" sz="4400" dirty="0"/>
                        <a:t>Reproducibility tools (Notebook 2) (MT)</a:t>
                      </a:r>
                      <a:endParaRPr lang="en-US" sz="4400" b="0" dirty="0"/>
                    </a:p>
                  </a:txBody>
                  <a:tcPr/>
                </a:tc>
                <a:extLst>
                  <a:ext uri="{0D108BD9-81ED-4DB2-BD59-A6C34878D82A}">
                    <a16:rowId xmlns:a16="http://schemas.microsoft.com/office/drawing/2014/main" val="2327866023"/>
                  </a:ext>
                </a:extLst>
              </a:tr>
              <a:tr h="370840">
                <a:tc>
                  <a:txBody>
                    <a:bodyPr/>
                    <a:lstStyle/>
                    <a:p>
                      <a:pPr algn="l"/>
                      <a:r>
                        <a:rPr lang="en-US" sz="4400" b="0" dirty="0"/>
                        <a:t>12:00</a:t>
                      </a:r>
                    </a:p>
                  </a:txBody>
                  <a:tcPr/>
                </a:tc>
                <a:tc>
                  <a:txBody>
                    <a:bodyPr/>
                    <a:lstStyle/>
                    <a:p>
                      <a:pPr algn="l"/>
                      <a:r>
                        <a:rPr lang="en-US" sz="4400" b="0" dirty="0"/>
                        <a:t>14:00</a:t>
                      </a:r>
                    </a:p>
                  </a:txBody>
                  <a:tcPr/>
                </a:tc>
                <a:tc>
                  <a:txBody>
                    <a:bodyPr/>
                    <a:lstStyle/>
                    <a:p>
                      <a:pPr algn="l"/>
                      <a:r>
                        <a:rPr lang="en-US" sz="4400" b="0" dirty="0"/>
                        <a:t>Lunch break</a:t>
                      </a:r>
                    </a:p>
                  </a:txBody>
                  <a:tcPr/>
                </a:tc>
                <a:extLst>
                  <a:ext uri="{0D108BD9-81ED-4DB2-BD59-A6C34878D82A}">
                    <a16:rowId xmlns:a16="http://schemas.microsoft.com/office/drawing/2014/main" val="3498991204"/>
                  </a:ext>
                </a:extLst>
              </a:tr>
              <a:tr h="370840">
                <a:tc>
                  <a:txBody>
                    <a:bodyPr/>
                    <a:lstStyle/>
                    <a:p>
                      <a:pPr algn="l"/>
                      <a:r>
                        <a:rPr lang="en-US" sz="4400" b="0" dirty="0"/>
                        <a:t>14:00</a:t>
                      </a:r>
                    </a:p>
                  </a:txBody>
                  <a:tcPr/>
                </a:tc>
                <a:tc>
                  <a:txBody>
                    <a:bodyPr/>
                    <a:lstStyle/>
                    <a:p>
                      <a:pPr algn="l"/>
                      <a:r>
                        <a:rPr lang="en-US" sz="4400" b="0" dirty="0"/>
                        <a:t>14:45</a:t>
                      </a:r>
                    </a:p>
                  </a:txBody>
                  <a:tcPr/>
                </a:tc>
                <a:tc>
                  <a:txBody>
                    <a:bodyPr/>
                    <a:lstStyle/>
                    <a:p>
                      <a:pPr algn="l"/>
                      <a:r>
                        <a:rPr lang="en-US" sz="4400" dirty="0"/>
                        <a:t>Encoding physical constraints (MV)</a:t>
                      </a:r>
                      <a:endParaRPr lang="en-US" sz="4400" b="0" dirty="0"/>
                    </a:p>
                  </a:txBody>
                  <a:tcPr/>
                </a:tc>
                <a:extLst>
                  <a:ext uri="{0D108BD9-81ED-4DB2-BD59-A6C34878D82A}">
                    <a16:rowId xmlns:a16="http://schemas.microsoft.com/office/drawing/2014/main" val="4072208994"/>
                  </a:ext>
                </a:extLst>
              </a:tr>
              <a:tr h="370840">
                <a:tc>
                  <a:txBody>
                    <a:bodyPr/>
                    <a:lstStyle/>
                    <a:p>
                      <a:pPr algn="l"/>
                      <a:r>
                        <a:rPr lang="en-US" sz="4400" b="0" dirty="0"/>
                        <a:t>14:45</a:t>
                      </a:r>
                    </a:p>
                  </a:txBody>
                  <a:tcPr/>
                </a:tc>
                <a:tc>
                  <a:txBody>
                    <a:bodyPr/>
                    <a:lstStyle/>
                    <a:p>
                      <a:pPr algn="l"/>
                      <a:r>
                        <a:rPr lang="en-US" sz="4400" b="0" dirty="0"/>
                        <a:t>15:00</a:t>
                      </a:r>
                    </a:p>
                  </a:txBody>
                  <a:tcPr/>
                </a:tc>
                <a:tc>
                  <a:txBody>
                    <a:bodyPr/>
                    <a:lstStyle/>
                    <a:p>
                      <a:pPr algn="l"/>
                      <a:r>
                        <a:rPr lang="en-US" sz="4400" b="0" dirty="0"/>
                        <a:t>Coffee break</a:t>
                      </a:r>
                    </a:p>
                  </a:txBody>
                  <a:tcPr/>
                </a:tc>
                <a:extLst>
                  <a:ext uri="{0D108BD9-81ED-4DB2-BD59-A6C34878D82A}">
                    <a16:rowId xmlns:a16="http://schemas.microsoft.com/office/drawing/2014/main" val="3089449739"/>
                  </a:ext>
                </a:extLst>
              </a:tr>
              <a:tr h="370840">
                <a:tc>
                  <a:txBody>
                    <a:bodyPr/>
                    <a:lstStyle/>
                    <a:p>
                      <a:pPr algn="l"/>
                      <a:r>
                        <a:rPr lang="en-US" sz="4400" b="0" dirty="0"/>
                        <a:t>15:00</a:t>
                      </a:r>
                    </a:p>
                  </a:txBody>
                  <a:tcPr/>
                </a:tc>
                <a:tc>
                  <a:txBody>
                    <a:bodyPr/>
                    <a:lstStyle/>
                    <a:p>
                      <a:pPr algn="l"/>
                      <a:r>
                        <a:rPr lang="en-US" sz="4400" b="0" dirty="0"/>
                        <a:t>15:15</a:t>
                      </a:r>
                    </a:p>
                  </a:txBody>
                  <a:tcPr/>
                </a:tc>
                <a:tc>
                  <a:txBody>
                    <a:bodyPr/>
                    <a:lstStyle/>
                    <a:p>
                      <a:pPr algn="l"/>
                      <a:r>
                        <a:rPr lang="en-US" sz="4400" b="0" dirty="0"/>
                        <a:t>Break</a:t>
                      </a:r>
                    </a:p>
                  </a:txBody>
                  <a:tcPr/>
                </a:tc>
                <a:extLst>
                  <a:ext uri="{0D108BD9-81ED-4DB2-BD59-A6C34878D82A}">
                    <a16:rowId xmlns:a16="http://schemas.microsoft.com/office/drawing/2014/main" val="2424719295"/>
                  </a:ext>
                </a:extLst>
              </a:tr>
              <a:tr h="370840">
                <a:tc>
                  <a:txBody>
                    <a:bodyPr/>
                    <a:lstStyle/>
                    <a:p>
                      <a:pPr algn="l"/>
                      <a:r>
                        <a:rPr lang="en-US" sz="4400" b="0" dirty="0"/>
                        <a:t>15:15</a:t>
                      </a:r>
                    </a:p>
                  </a:txBody>
                  <a:tcPr/>
                </a:tc>
                <a:tc>
                  <a:txBody>
                    <a:bodyPr/>
                    <a:lstStyle/>
                    <a:p>
                      <a:pPr algn="l"/>
                      <a:r>
                        <a:rPr lang="en-US" sz="4400" b="0" dirty="0"/>
                        <a:t>16:00</a:t>
                      </a:r>
                    </a:p>
                  </a:txBody>
                  <a:tcPr/>
                </a:tc>
                <a:tc>
                  <a:txBody>
                    <a:bodyPr/>
                    <a:lstStyle/>
                    <a:p>
                      <a:pPr algn="l"/>
                      <a:r>
                        <a:rPr lang="en-US" sz="4400" dirty="0"/>
                        <a:t>Encoding physical constraints hands-on session (MV,MT)</a:t>
                      </a:r>
                      <a:endParaRPr lang="en-US" sz="4400" b="0" dirty="0"/>
                    </a:p>
                  </a:txBody>
                  <a:tcPr/>
                </a:tc>
                <a:extLst>
                  <a:ext uri="{0D108BD9-81ED-4DB2-BD59-A6C34878D82A}">
                    <a16:rowId xmlns:a16="http://schemas.microsoft.com/office/drawing/2014/main" val="691933108"/>
                  </a:ext>
                </a:extLst>
              </a:tr>
              <a:tr h="370840">
                <a:tc>
                  <a:txBody>
                    <a:bodyPr/>
                    <a:lstStyle/>
                    <a:p>
                      <a:pPr algn="l"/>
                      <a:r>
                        <a:rPr lang="en-US" sz="4400" b="0" dirty="0"/>
                        <a:t>16:00</a:t>
                      </a:r>
                    </a:p>
                  </a:txBody>
                  <a:tcPr/>
                </a:tc>
                <a:tc>
                  <a:txBody>
                    <a:bodyPr/>
                    <a:lstStyle/>
                    <a:p>
                      <a:pPr algn="l"/>
                      <a:r>
                        <a:rPr lang="en-US" sz="4400" b="0" dirty="0"/>
                        <a:t>17:00</a:t>
                      </a:r>
                    </a:p>
                  </a:txBody>
                  <a:tcPr/>
                </a:tc>
                <a:tc>
                  <a:txBody>
                    <a:bodyPr/>
                    <a:lstStyle/>
                    <a:p>
                      <a:pPr algn="l"/>
                      <a:r>
                        <a:rPr lang="en-US" sz="4400" b="0" dirty="0"/>
                        <a:t>Free hacking / discussion</a:t>
                      </a:r>
                    </a:p>
                  </a:txBody>
                  <a:tcPr/>
                </a:tc>
                <a:extLst>
                  <a:ext uri="{0D108BD9-81ED-4DB2-BD59-A6C34878D82A}">
                    <a16:rowId xmlns:a16="http://schemas.microsoft.com/office/drawing/2014/main" val="4164759732"/>
                  </a:ext>
                </a:extLst>
              </a:tr>
            </a:tbl>
          </a:graphicData>
        </a:graphic>
      </p:graphicFrame>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4227</TotalTime>
  <Words>1125</Words>
  <Application>Microsoft Macintosh PowerPoint</Application>
  <PresentationFormat>Custom</PresentationFormat>
  <Paragraphs>101</Paragraphs>
  <Slides>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Helvetica Neue</vt:lpstr>
      <vt:lpstr>Helvetica Neue Medium</vt:lpstr>
      <vt:lpstr>Museo Sans 300</vt:lpstr>
      <vt:lpstr>Museo Sans 500</vt:lpstr>
      <vt:lpstr>Museo Sans 700</vt:lpstr>
      <vt:lpstr>21_BasicWhite</vt:lpstr>
      <vt:lpstr>Machine Learning in Science: Encoding physical constraints &amp; good development practices </vt:lpstr>
      <vt:lpstr>What is this workshop about?</vt:lpstr>
      <vt:lpstr>Who are we</vt:lpstr>
      <vt:lpstr>Who are we</vt:lpstr>
      <vt:lpstr>PowerPoint Presentation</vt:lpstr>
      <vt:lpstr>Some general discussion …</vt:lpstr>
      <vt:lpstr>Some general discussion …</vt:lpstr>
      <vt:lpstr>Agenda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187</cp:revision>
  <dcterms:modified xsi:type="dcterms:W3CDTF">2021-04-26T17:39:06Z</dcterms:modified>
</cp:coreProperties>
</file>